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</p:sldMasterIdLst>
  <p:notesMasterIdLst>
    <p:notesMasterId r:id="rId42"/>
  </p:notesMasterIdLst>
  <p:sldIdLst>
    <p:sldId id="515" r:id="rId2"/>
    <p:sldId id="648" r:id="rId3"/>
    <p:sldId id="649" r:id="rId4"/>
    <p:sldId id="523" r:id="rId5"/>
    <p:sldId id="659" r:id="rId6"/>
    <p:sldId id="678" r:id="rId7"/>
    <p:sldId id="677" r:id="rId8"/>
    <p:sldId id="650" r:id="rId9"/>
    <p:sldId id="671" r:id="rId10"/>
    <p:sldId id="670" r:id="rId11"/>
    <p:sldId id="524" r:id="rId12"/>
    <p:sldId id="672" r:id="rId13"/>
    <p:sldId id="668" r:id="rId14"/>
    <p:sldId id="669" r:id="rId15"/>
    <p:sldId id="665" r:id="rId16"/>
    <p:sldId id="679" r:id="rId17"/>
    <p:sldId id="651" r:id="rId18"/>
    <p:sldId id="664" r:id="rId19"/>
    <p:sldId id="663" r:id="rId20"/>
    <p:sldId id="667" r:id="rId21"/>
    <p:sldId id="652" r:id="rId22"/>
    <p:sldId id="674" r:id="rId23"/>
    <p:sldId id="653" r:id="rId24"/>
    <p:sldId id="660" r:id="rId25"/>
    <p:sldId id="673" r:id="rId26"/>
    <p:sldId id="675" r:id="rId27"/>
    <p:sldId id="676" r:id="rId28"/>
    <p:sldId id="525" r:id="rId29"/>
    <p:sldId id="680" r:id="rId30"/>
    <p:sldId id="654" r:id="rId31"/>
    <p:sldId id="681" r:id="rId32"/>
    <p:sldId id="526" r:id="rId33"/>
    <p:sldId id="655" r:id="rId34"/>
    <p:sldId id="661" r:id="rId35"/>
    <p:sldId id="682" r:id="rId36"/>
    <p:sldId id="666" r:id="rId37"/>
    <p:sldId id="656" r:id="rId38"/>
    <p:sldId id="657" r:id="rId39"/>
    <p:sldId id="658" r:id="rId40"/>
    <p:sldId id="647" r:id="rId41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FF99"/>
    <a:srgbClr val="FF99FF"/>
    <a:srgbClr val="FFFF00"/>
    <a:srgbClr val="FFFFCC"/>
    <a:srgbClr val="800080"/>
    <a:srgbClr val="006600"/>
    <a:srgbClr val="00CC00"/>
    <a:srgbClr val="66CCF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77" autoAdjust="0"/>
    <p:restoredTop sz="94660" autoAdjust="0"/>
  </p:normalViewPr>
  <p:slideViewPr>
    <p:cSldViewPr snapToGrid="0">
      <p:cViewPr varScale="1">
        <p:scale>
          <a:sx n="70" d="100"/>
          <a:sy n="70" d="100"/>
        </p:scale>
        <p:origin x="-102" y="-17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181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4555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04863" indent="-347663">
              <a:buFont typeface="Courier New" panose="02070309020205020404" pitchFamily="49" charset="0"/>
              <a:buChar char="o"/>
              <a:defRPr/>
            </a:lvl3pPr>
            <a:lvl4pPr marL="973138" indent="-287338">
              <a:buFont typeface="Wingdings" panose="05000000000000000000" pitchFamily="2" charset="2"/>
              <a:buChar char="q"/>
              <a:defRPr/>
            </a:lvl4pPr>
            <a:lvl5pPr marL="1143000" indent="-228600">
              <a:buFont typeface="Wingdings" panose="05000000000000000000" pitchFamily="2" charset="2"/>
              <a:buChar char="Ø"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formational Slide">
    <p:bg>
      <p:bgPr>
        <a:gradFill rotWithShape="0">
          <a:gsLst>
            <a:gs pos="0">
              <a:srgbClr val="FFFF00"/>
            </a:gs>
            <a:gs pos="100000">
              <a:srgbClr val="FFFFCC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6" y="401107"/>
            <a:ext cx="8473863" cy="76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397530"/>
            <a:ext cx="8482754" cy="504899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 marL="804863" indent="-347663"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</a:defRPr>
            </a:lvl3pPr>
            <a:lvl4pPr marL="973138" indent="-287338">
              <a:buFont typeface="Wingdings" panose="05000000000000000000" pitchFamily="2" charset="2"/>
              <a:buChar char="q"/>
              <a:defRPr>
                <a:solidFill>
                  <a:schemeClr val="tx1"/>
                </a:solidFill>
              </a:defRPr>
            </a:lvl4pPr>
            <a:lvl5pPr marL="1143000" indent="-228600">
              <a:buFont typeface="Wingdings" panose="05000000000000000000" pitchFamily="2" charset="2"/>
              <a:buChar char="Ø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25ACDC-184B-41F3-952A-52DD1F33D40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05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267" y="236007"/>
            <a:ext cx="8407400" cy="762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625600"/>
            <a:ext cx="8390466" cy="45042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635000" y="1181100"/>
            <a:ext cx="4356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317500" y="1016000"/>
            <a:ext cx="8432800" cy="571500"/>
          </a:xfrm>
        </p:spPr>
        <p:txBody>
          <a:bodyPr/>
          <a:lstStyle>
            <a:lvl1pPr>
              <a:buNone/>
              <a:defRPr b="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426" y="954017"/>
            <a:ext cx="7772400" cy="1815882"/>
          </a:xfrm>
        </p:spPr>
        <p:txBody>
          <a:bodyPr anchor="t"/>
          <a:lstStyle>
            <a:lvl1pPr algn="l">
              <a:defRPr sz="5600" b="1" cap="none" baseline="0">
                <a:latin typeface="Tahoma" panose="020B060403050404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722" y="4421614"/>
            <a:ext cx="7772400" cy="1500187"/>
          </a:xfrm>
        </p:spPr>
        <p:txBody>
          <a:bodyPr anchor="b"/>
          <a:lstStyle>
            <a:lvl1pPr marL="0" indent="0">
              <a:buNone/>
              <a:defRPr sz="3200" baseline="0">
                <a:solidFill>
                  <a:srgbClr val="00FFFF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38667" y="401107"/>
            <a:ext cx="8407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This is the Master supraTitle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64067" y="1397530"/>
            <a:ext cx="8390466" cy="473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bg1"/>
                </a:solidFill>
              </a:defRPr>
            </a:lvl1pPr>
          </a:lstStyle>
          <a:p>
            <a:fld id="{9725ACDC-184B-41F3-952A-52DD1F33D40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802" r:id="rId3"/>
    <p:sldLayoutId id="2147483801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797" r:id="rId14"/>
    <p:sldLayoutId id="2147483799" r:id="rId15"/>
    <p:sldLayoutId id="2147483800" r:id="rId16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23838" indent="-22383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5938" indent="-287338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4863" indent="-347663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q"/>
        <a:defRPr sz="1800">
          <a:solidFill>
            <a:schemeClr val="bg1"/>
          </a:solidFill>
          <a:latin typeface="+mn-lt"/>
        </a:defRPr>
      </a:lvl3pPr>
      <a:lvl4pPr marL="973138" indent="-287338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bg1"/>
          </a:solidFill>
          <a:latin typeface="+mn-lt"/>
        </a:defRPr>
      </a:lvl4pPr>
      <a:lvl5pPr marL="1143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0426" y="954017"/>
            <a:ext cx="7772400" cy="2062103"/>
          </a:xfrm>
        </p:spPr>
        <p:txBody>
          <a:bodyPr/>
          <a:lstStyle/>
          <a:p>
            <a:r>
              <a:rPr lang="en-US" dirty="0" smtClean="0"/>
              <a:t>Cell Organelles:</a:t>
            </a:r>
            <a:br>
              <a:rPr lang="en-US" dirty="0" smtClean="0"/>
            </a:br>
            <a:r>
              <a:rPr lang="en-US" sz="3600" b="0" dirty="0" smtClean="0"/>
              <a:t>Microfilaments, Microtubules, Nucleus, The Cell Cycle</a:t>
            </a:r>
            <a:endParaRPr lang="en-US" b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Lecture 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35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6241" y="1397530"/>
            <a:ext cx="3328291" cy="4732337"/>
          </a:xfrm>
        </p:spPr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92" y="601579"/>
            <a:ext cx="3638708" cy="306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30" y="601579"/>
            <a:ext cx="5223962" cy="5625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292" y="4603368"/>
            <a:ext cx="3552982" cy="162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73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5759" y="290011"/>
            <a:ext cx="8407400" cy="762000"/>
          </a:xfrm>
        </p:spPr>
        <p:txBody>
          <a:bodyPr/>
          <a:lstStyle/>
          <a:p>
            <a:r>
              <a:rPr lang="en-US" dirty="0" smtClean="0"/>
              <a:t>Microtubules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222050"/>
            <a:ext cx="8390466" cy="4907818"/>
          </a:xfrm>
        </p:spPr>
        <p:txBody>
          <a:bodyPr/>
          <a:lstStyle/>
          <a:p>
            <a:pPr marL="0" indent="0">
              <a:buNone/>
            </a:pPr>
            <a:r>
              <a:rPr lang="en-US" sz="22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Structure / Composition</a:t>
            </a:r>
          </a:p>
          <a:p>
            <a:r>
              <a:rPr lang="en-US" sz="2200" dirty="0" smtClean="0"/>
              <a:t>Hollow tubes having the largest diameter of all rod-like cytoskeletal filaments</a:t>
            </a:r>
          </a:p>
          <a:p>
            <a:r>
              <a:rPr lang="en-US" sz="2200" dirty="0" smtClean="0"/>
              <a:t>Composed of protein subunits </a:t>
            </a:r>
            <a:r>
              <a:rPr lang="en-US" sz="2200" dirty="0" smtClean="0">
                <a:solidFill>
                  <a:srgbClr val="00FF00"/>
                </a:solidFill>
              </a:rPr>
              <a:t>alpha-</a:t>
            </a:r>
            <a:r>
              <a:rPr lang="en-US" sz="2200" dirty="0" smtClean="0"/>
              <a:t> and </a:t>
            </a:r>
            <a:r>
              <a:rPr lang="en-US" sz="2200" dirty="0" smtClean="0">
                <a:solidFill>
                  <a:srgbClr val="00FF00"/>
                </a:solidFill>
              </a:rPr>
              <a:t>beta-tubulin</a:t>
            </a:r>
          </a:p>
          <a:p>
            <a:pPr marL="0" indent="0" algn="ctr">
              <a:buNone/>
            </a:pPr>
            <a:r>
              <a:rPr lang="en-US" sz="1800" dirty="0" smtClean="0">
                <a:solidFill>
                  <a:srgbClr val="FF99FF"/>
                </a:solidFill>
              </a:rPr>
              <a:t>subunits are 55 </a:t>
            </a:r>
            <a:r>
              <a:rPr lang="en-US" sz="1800" dirty="0" err="1" smtClean="0">
                <a:solidFill>
                  <a:srgbClr val="FF99FF"/>
                </a:solidFill>
              </a:rPr>
              <a:t>kDa</a:t>
            </a:r>
            <a:r>
              <a:rPr lang="en-US" sz="1800" dirty="0" smtClean="0">
                <a:solidFill>
                  <a:srgbClr val="FF99FF"/>
                </a:solidFill>
              </a:rPr>
              <a:t> and have 40% amino acid sequence identity</a:t>
            </a:r>
          </a:p>
          <a:p>
            <a:r>
              <a:rPr lang="en-US" sz="2200" dirty="0" smtClean="0"/>
              <a:t>Microtubules are dynamic and have polarity</a:t>
            </a:r>
          </a:p>
          <a:p>
            <a:pPr lvl="1"/>
            <a:r>
              <a:rPr lang="en-US" dirty="0" smtClean="0"/>
              <a:t>they </a:t>
            </a:r>
            <a:r>
              <a:rPr lang="en-US" dirty="0" smtClean="0">
                <a:solidFill>
                  <a:srgbClr val="FFFF00"/>
                </a:solidFill>
              </a:rPr>
              <a:t>assemble</a:t>
            </a:r>
            <a:r>
              <a:rPr lang="en-US" dirty="0" smtClean="0"/>
              <a:t> (grow) on one end, the plus (+) end</a:t>
            </a:r>
          </a:p>
          <a:p>
            <a:pPr lvl="1"/>
            <a:r>
              <a:rPr lang="en-US" dirty="0" smtClean="0"/>
              <a:t>they </a:t>
            </a:r>
            <a:r>
              <a:rPr lang="en-US" dirty="0" smtClean="0">
                <a:solidFill>
                  <a:srgbClr val="FFFF00"/>
                </a:solidFill>
              </a:rPr>
              <a:t>disassemble</a:t>
            </a:r>
            <a:r>
              <a:rPr lang="en-US" dirty="0" smtClean="0"/>
              <a:t> ("</a:t>
            </a:r>
            <a:r>
              <a:rPr lang="en-US" dirty="0" err="1" smtClean="0"/>
              <a:t>ungrow</a:t>
            </a:r>
            <a:r>
              <a:rPr lang="en-US" dirty="0" smtClean="0"/>
              <a:t>") on the other end, the minus (–)</a:t>
            </a:r>
            <a:r>
              <a:rPr lang="en-US" dirty="0"/>
              <a:t> </a:t>
            </a:r>
            <a:r>
              <a:rPr lang="en-US" dirty="0" smtClean="0"/>
              <a:t>end</a:t>
            </a:r>
          </a:p>
          <a:p>
            <a:pPr lvl="1"/>
            <a:r>
              <a:rPr lang="en-US" dirty="0" smtClean="0"/>
              <a:t>this dynamic assembling/disassembling called </a:t>
            </a:r>
            <a:r>
              <a:rPr lang="en-US" dirty="0" err="1" smtClean="0">
                <a:solidFill>
                  <a:srgbClr val="00FF00"/>
                </a:solidFill>
              </a:rPr>
              <a:t>treadmilling</a:t>
            </a:r>
            <a:endParaRPr lang="en-US" dirty="0" smtClean="0">
              <a:solidFill>
                <a:srgbClr val="00FF00"/>
              </a:solidFill>
            </a:endParaRPr>
          </a:p>
          <a:p>
            <a:r>
              <a:rPr lang="en-US" sz="2200" dirty="0" smtClean="0"/>
              <a:t>Microtubules radiate from the centrosome, located near nucleus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96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5759" y="290011"/>
            <a:ext cx="8407400" cy="762000"/>
          </a:xfrm>
        </p:spPr>
        <p:txBody>
          <a:bodyPr/>
          <a:lstStyle/>
          <a:p>
            <a:r>
              <a:rPr lang="en-US" dirty="0" smtClean="0"/>
              <a:t>Microtubules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222050"/>
            <a:ext cx="8390466" cy="4907818"/>
          </a:xfrm>
        </p:spPr>
        <p:txBody>
          <a:bodyPr/>
          <a:lstStyle/>
          <a:p>
            <a:pPr marL="0" indent="0">
              <a:buNone/>
            </a:pPr>
            <a:r>
              <a:rPr lang="en-US" sz="22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Functions</a:t>
            </a:r>
          </a:p>
          <a:p>
            <a:r>
              <a:rPr lang="en-US" sz="2200" dirty="0" smtClean="0"/>
              <a:t>Microtubules are stiff and flexible &amp; can affect cell shape and the location of organelles</a:t>
            </a:r>
            <a:r>
              <a:rPr lang="en-US" sz="2200" dirty="0"/>
              <a:t> </a:t>
            </a:r>
            <a:r>
              <a:rPr lang="en-US" sz="2200" dirty="0" smtClean="0"/>
              <a:t>in the cell</a:t>
            </a:r>
            <a:endParaRPr lang="en-US" sz="2200" dirty="0"/>
          </a:p>
          <a:p>
            <a:r>
              <a:rPr lang="en-US" sz="2200" dirty="0" smtClean="0"/>
              <a:t>Microtubules also provide a path along which organelles (mitochondria) and vesicles (lysosomes, secretory vesicles) can move to a cellular location</a:t>
            </a:r>
          </a:p>
          <a:p>
            <a:pPr marL="228600" lvl="1" indent="0">
              <a:buNone/>
            </a:pPr>
            <a:r>
              <a:rPr lang="en-US" dirty="0" smtClean="0"/>
              <a:t>Protein complexes (e.g. dynactin) have special proteins (</a:t>
            </a:r>
            <a:r>
              <a:rPr lang="en-US" dirty="0" err="1" smtClean="0"/>
              <a:t>kinesins</a:t>
            </a:r>
            <a:r>
              <a:rPr lang="en-US" dirty="0"/>
              <a:t>, </a:t>
            </a:r>
            <a:r>
              <a:rPr lang="en-US" dirty="0" err="1"/>
              <a:t>dyneins</a:t>
            </a:r>
            <a:r>
              <a:rPr lang="en-US" dirty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 that attach to microtubules and to vesicle or organelles together, utilizing ATP energy to change conformation to create a sliding movement to </a:t>
            </a:r>
            <a:r>
              <a:rPr lang="en-US" dirty="0"/>
              <a:t>reposition </a:t>
            </a:r>
            <a:r>
              <a:rPr lang="en-US" dirty="0" smtClean="0"/>
              <a:t>organelles and vesicles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77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1585" y="666427"/>
            <a:ext cx="5413127" cy="569714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The general feature of a microtubule</a:t>
            </a:r>
          </a:p>
          <a:p>
            <a:r>
              <a:rPr lang="en-US" sz="2000" dirty="0" smtClean="0"/>
              <a:t>spiraling (helical) alternating polymers of two proteins, alpha (</a:t>
            </a:r>
            <a:r>
              <a:rPr lang="en-US" sz="2000" i="1" dirty="0" smtClean="0">
                <a:latin typeface="Symbol" panose="05050102010706020507" pitchFamily="18" charset="2"/>
              </a:rPr>
              <a:t>a</a:t>
            </a:r>
            <a:r>
              <a:rPr lang="en-US" sz="2000" dirty="0" smtClean="0"/>
              <a:t>)-tubulin and beta (</a:t>
            </a:r>
            <a:r>
              <a:rPr lang="en-US" sz="2000" i="1" dirty="0" smtClean="0">
                <a:latin typeface="Symbol" panose="05050102010706020507" pitchFamily="18" charset="2"/>
              </a:rPr>
              <a:t>b</a:t>
            </a:r>
            <a:r>
              <a:rPr lang="en-US" sz="2000" dirty="0" smtClean="0"/>
              <a:t>)-tubulin create the rod-like structure</a:t>
            </a:r>
          </a:p>
          <a:p>
            <a:r>
              <a:rPr lang="en-US" sz="2000" dirty="0" smtClean="0"/>
              <a:t>protofilaments are </a:t>
            </a:r>
            <a:r>
              <a:rPr lang="en-US" sz="2000" dirty="0" err="1" smtClean="0"/>
              <a:t>copolymeric</a:t>
            </a:r>
            <a:r>
              <a:rPr lang="en-US" sz="2000" dirty="0" smtClean="0"/>
              <a:t> </a:t>
            </a:r>
            <a:r>
              <a:rPr lang="en-US" sz="2000" i="1" dirty="0">
                <a:latin typeface="Symbol" panose="05050102010706020507" pitchFamily="18" charset="2"/>
              </a:rPr>
              <a:t>a </a:t>
            </a:r>
            <a:r>
              <a:rPr lang="en-US" sz="2000" dirty="0" smtClean="0"/>
              <a:t>- and </a:t>
            </a:r>
            <a:r>
              <a:rPr lang="en-US" sz="2000" i="1" dirty="0">
                <a:latin typeface="Symbol" panose="05050102010706020507" pitchFamily="18" charset="2"/>
              </a:rPr>
              <a:t>b </a:t>
            </a:r>
            <a:r>
              <a:rPr lang="en-US" sz="2000" dirty="0" smtClean="0"/>
              <a:t>-tubulin assemblies that interact along the axis</a:t>
            </a:r>
          </a:p>
          <a:p>
            <a:r>
              <a:rPr lang="en-US" sz="2000" dirty="0" smtClean="0"/>
              <a:t>MT is hollow in the center, with a 25 nm outside diameter and a 15 nm hollow inside diameter</a:t>
            </a:r>
          </a:p>
          <a:p>
            <a:r>
              <a:rPr lang="en-US" sz="2000" dirty="0"/>
              <a:t>~13 protofilaments form the hollow </a:t>
            </a:r>
            <a:r>
              <a:rPr lang="en-US" sz="2000" dirty="0" smtClean="0"/>
              <a:t>tube that is the MT</a:t>
            </a:r>
            <a:endParaRPr lang="en-US" sz="2000" dirty="0"/>
          </a:p>
          <a:p>
            <a:r>
              <a:rPr lang="en-US" sz="2000" dirty="0" smtClean="0"/>
              <a:t>Microtubules ASSEMBLE (grow) from the + end, adding tubulin monomers</a:t>
            </a:r>
          </a:p>
          <a:p>
            <a:r>
              <a:rPr lang="en-US" sz="2000" dirty="0" smtClean="0"/>
              <a:t>Microtubules DISASSEMBLE from the – end, monomers falling off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63" y="959621"/>
            <a:ext cx="2963522" cy="5605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6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9821" y="1397530"/>
            <a:ext cx="3634712" cy="4732337"/>
          </a:xfrm>
        </p:spPr>
        <p:txBody>
          <a:bodyPr/>
          <a:lstStyle/>
          <a:p>
            <a:r>
              <a:rPr lang="en-US" dirty="0" smtClean="0"/>
              <a:t>dynamic assembly and disassembly of microtubules (</a:t>
            </a:r>
            <a:r>
              <a:rPr lang="en-US" dirty="0" err="1" smtClean="0"/>
              <a:t>treadmilling</a:t>
            </a:r>
            <a:r>
              <a:rPr lang="en-US" dirty="0" smtClean="0"/>
              <a:t>)</a:t>
            </a:r>
          </a:p>
          <a:p>
            <a:r>
              <a:rPr lang="en-US" dirty="0" smtClean="0"/>
              <a:t> </a:t>
            </a:r>
            <a:r>
              <a:rPr lang="en-US" dirty="0" smtClean="0">
                <a:latin typeface="Symbol" panose="05050102010706020507" pitchFamily="18" charset="2"/>
              </a:rPr>
              <a:t>a</a:t>
            </a:r>
            <a:r>
              <a:rPr lang="en-US" dirty="0" smtClean="0"/>
              <a:t>- and </a:t>
            </a:r>
            <a:r>
              <a:rPr lang="en-US" dirty="0" smtClean="0">
                <a:latin typeface="Symbol" panose="05050102010706020507" pitchFamily="18" charset="2"/>
              </a:rPr>
              <a:t>b</a:t>
            </a:r>
            <a:r>
              <a:rPr lang="en-US" dirty="0" smtClean="0"/>
              <a:t>-tubulin dimers (pairs) are added to + end that extends the tubule</a:t>
            </a:r>
          </a:p>
          <a:p>
            <a:r>
              <a:rPr lang="en-US" dirty="0" smtClean="0"/>
              <a:t>pairs come off the MT at the – end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21" y="1590602"/>
            <a:ext cx="48387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1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307650"/>
            <a:ext cx="8390466" cy="5822218"/>
          </a:xfrm>
        </p:spPr>
        <p:txBody>
          <a:bodyPr/>
          <a:lstStyle/>
          <a:p>
            <a:r>
              <a:rPr lang="en-US" dirty="0" smtClean="0"/>
              <a:t>Microtubules form "railroad tracks" along which typically secretory vesicles can move to a final destination</a:t>
            </a:r>
          </a:p>
          <a:p>
            <a:r>
              <a:rPr lang="en-US" sz="2000" dirty="0" smtClean="0"/>
              <a:t>The vesicles attach to protein complexes like dynactin which contain proteins like dynein that use ATP to make conformational changes (twists &amp; turns) while grabbing microtubules</a:t>
            </a:r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09" y="2899161"/>
            <a:ext cx="49911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7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Dynein Motor Movement</a:t>
            </a:r>
            <a:endParaRPr lang="en-US" dirty="0"/>
          </a:p>
        </p:txBody>
      </p:sp>
      <p:pic>
        <p:nvPicPr>
          <p:cNvPr id="6" name="Molecular Motor Struts Like Drunken Sailor (Low)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3538" y="1403350"/>
            <a:ext cx="8391525" cy="47196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2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721" y="292466"/>
            <a:ext cx="8407400" cy="762000"/>
          </a:xfrm>
        </p:spPr>
        <p:txBody>
          <a:bodyPr/>
          <a:lstStyle/>
          <a:p>
            <a:r>
              <a:rPr lang="en-US" dirty="0" smtClean="0"/>
              <a:t>Centrosome &amp; Centrioles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066800"/>
            <a:ext cx="8390466" cy="5063068"/>
          </a:xfrm>
        </p:spPr>
        <p:txBody>
          <a:bodyPr/>
          <a:lstStyle/>
          <a:p>
            <a:r>
              <a:rPr lang="en-US" sz="2200" dirty="0" smtClean="0"/>
              <a:t>A </a:t>
            </a:r>
            <a:r>
              <a:rPr lang="en-US" sz="2200" dirty="0" smtClean="0">
                <a:solidFill>
                  <a:srgbClr val="00FF00"/>
                </a:solidFill>
              </a:rPr>
              <a:t>centrosome</a:t>
            </a:r>
            <a:r>
              <a:rPr lang="en-US" sz="2200" dirty="0" smtClean="0"/>
              <a:t> is located usually on the periphery of the </a:t>
            </a:r>
            <a:r>
              <a:rPr lang="en-US" sz="2200" dirty="0" smtClean="0">
                <a:solidFill>
                  <a:srgbClr val="FFFF00"/>
                </a:solidFill>
              </a:rPr>
              <a:t>nucleus</a:t>
            </a:r>
            <a:r>
              <a:rPr lang="en-US" sz="2200" dirty="0" smtClean="0"/>
              <a:t>:  it consists of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two</a:t>
            </a:r>
            <a:r>
              <a:rPr lang="en-US" sz="2200" dirty="0" smtClean="0"/>
              <a:t> </a:t>
            </a:r>
            <a:r>
              <a:rPr lang="en-US" sz="2200" dirty="0" smtClean="0">
                <a:solidFill>
                  <a:srgbClr val="00FF00"/>
                </a:solidFill>
              </a:rPr>
              <a:t>centrioles </a:t>
            </a:r>
            <a:r>
              <a:rPr lang="en-US" sz="2200" dirty="0" smtClean="0">
                <a:solidFill>
                  <a:srgbClr val="FFFF00"/>
                </a:solidFill>
              </a:rPr>
              <a:t>oriented </a:t>
            </a:r>
            <a:r>
              <a:rPr lang="en-US" sz="2200" dirty="0" smtClean="0"/>
              <a:t>at</a:t>
            </a:r>
            <a:r>
              <a:rPr lang="en-US" sz="2200" dirty="0" smtClean="0">
                <a:solidFill>
                  <a:srgbClr val="FFFF00"/>
                </a:solidFill>
              </a:rPr>
              <a:t> right angles </a:t>
            </a:r>
            <a:r>
              <a:rPr lang="en-US" sz="2200" dirty="0" smtClean="0"/>
              <a:t>to each other</a:t>
            </a:r>
            <a:endParaRPr lang="en-US" sz="2200" dirty="0"/>
          </a:p>
          <a:p>
            <a:r>
              <a:rPr lang="en-US" sz="2200" dirty="0" smtClean="0"/>
              <a:t>Centrioles consist </a:t>
            </a:r>
            <a:r>
              <a:rPr lang="en-US" sz="2200" dirty="0"/>
              <a:t>of a pinwheel array of nine </a:t>
            </a:r>
            <a:r>
              <a:rPr lang="en-US" sz="2200" dirty="0" smtClean="0"/>
              <a:t>sets of microtubules fused in a triplet formation, the fusion enabled by non-tubulin proteins</a:t>
            </a:r>
          </a:p>
          <a:p>
            <a:pPr marL="292100" lvl="1" indent="0">
              <a:buNone/>
            </a:pPr>
            <a:r>
              <a:rPr lang="en-US" dirty="0" smtClean="0"/>
              <a:t>Centrioles </a:t>
            </a:r>
            <a:r>
              <a:rPr lang="en-US" dirty="0"/>
              <a:t>also form the bases of cilia and </a:t>
            </a:r>
            <a:r>
              <a:rPr lang="en-US" dirty="0" smtClean="0"/>
              <a:t>flagella</a:t>
            </a:r>
            <a:endParaRPr lang="en-US" dirty="0"/>
          </a:p>
          <a:p>
            <a:r>
              <a:rPr lang="en-US" sz="2200" dirty="0" smtClean="0"/>
              <a:t>The centrosome is a </a:t>
            </a:r>
            <a:r>
              <a:rPr lang="en-US" sz="2200" dirty="0" smtClean="0">
                <a:solidFill>
                  <a:srgbClr val="00FF00"/>
                </a:solidFill>
              </a:rPr>
              <a:t>microtubule </a:t>
            </a:r>
            <a:r>
              <a:rPr lang="en-US" sz="2200" dirty="0">
                <a:solidFill>
                  <a:srgbClr val="00FF00"/>
                </a:solidFill>
              </a:rPr>
              <a:t>organizing </a:t>
            </a:r>
            <a:r>
              <a:rPr lang="en-US" sz="2200" dirty="0" smtClean="0">
                <a:solidFill>
                  <a:srgbClr val="00FF00"/>
                </a:solidFill>
              </a:rPr>
              <a:t>center (MTOC)</a:t>
            </a:r>
          </a:p>
          <a:p>
            <a:pPr lvl="1"/>
            <a:r>
              <a:rPr lang="en-US" dirty="0" smtClean="0"/>
              <a:t>These microtubules may radiate all over the cell to affect shape</a:t>
            </a:r>
          </a:p>
          <a:p>
            <a:pPr lvl="1"/>
            <a:r>
              <a:rPr lang="en-US" dirty="0" smtClean="0"/>
              <a:t>In mitosis, centrioles separate and move to opposite poles of the cell, extending microtubules to form spindles to each centriole:  chromosomes will separate and be moved along the spindle array of microtubules to the opposite poles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3143" y="304800"/>
            <a:ext cx="4291390" cy="5825068"/>
          </a:xfrm>
        </p:spPr>
        <p:txBody>
          <a:bodyPr/>
          <a:lstStyle/>
          <a:p>
            <a:r>
              <a:rPr lang="en-US" dirty="0" smtClean="0"/>
              <a:t>Centrosome consists of two centrioles oriented at right angles</a:t>
            </a:r>
          </a:p>
          <a:p>
            <a:endParaRPr lang="en-US" dirty="0"/>
          </a:p>
          <a:p>
            <a:r>
              <a:rPr lang="en-US" dirty="0" smtClean="0"/>
              <a:t>Each centriole has 9 sets of microtubules fused in a triplet formation, with a pinwheel like </a:t>
            </a:r>
            <a:r>
              <a:rPr lang="en-US" dirty="0" err="1" smtClean="0"/>
              <a:t>arrangment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Microtubules grow out of the centriole, and particularly during mitosis when they form spindles that separate and move chromosomes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92" y="185056"/>
            <a:ext cx="4031051" cy="6490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2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85" y="435835"/>
            <a:ext cx="4179569" cy="6109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354" y="3850058"/>
            <a:ext cx="4010025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9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the term </a:t>
            </a:r>
            <a:r>
              <a:rPr lang="en-US" dirty="0" smtClean="0">
                <a:solidFill>
                  <a:srgbClr val="00FF00"/>
                </a:solidFill>
              </a:rPr>
              <a:t>cytoskeleton</a:t>
            </a:r>
          </a:p>
          <a:p>
            <a:r>
              <a:rPr lang="en-US" dirty="0" smtClean="0"/>
              <a:t>Describe </a:t>
            </a:r>
            <a:r>
              <a:rPr lang="en-US" dirty="0"/>
              <a:t>the structure &amp; </a:t>
            </a:r>
            <a:r>
              <a:rPr lang="en-US" dirty="0" smtClean="0"/>
              <a:t>functions of </a:t>
            </a:r>
            <a:r>
              <a:rPr lang="en-US" dirty="0"/>
              <a:t>microfilaments, intermediate filaments, and </a:t>
            </a:r>
            <a:r>
              <a:rPr lang="en-US" dirty="0" smtClean="0"/>
              <a:t>microtubules</a:t>
            </a:r>
            <a:endParaRPr lang="en-US" dirty="0"/>
          </a:p>
          <a:p>
            <a:r>
              <a:rPr lang="en-US" dirty="0"/>
              <a:t>D</a:t>
            </a:r>
            <a:r>
              <a:rPr lang="en-US" dirty="0" smtClean="0"/>
              <a:t>escribe </a:t>
            </a:r>
            <a:r>
              <a:rPr lang="en-US" dirty="0"/>
              <a:t>the structure (anatomy), contents and functions of </a:t>
            </a:r>
            <a:r>
              <a:rPr lang="en-US" dirty="0" smtClean="0"/>
              <a:t>the nucleus</a:t>
            </a:r>
          </a:p>
          <a:p>
            <a:r>
              <a:rPr lang="en-US" dirty="0" smtClean="0"/>
              <a:t>Define </a:t>
            </a:r>
            <a:r>
              <a:rPr lang="en-US" dirty="0"/>
              <a:t>the term </a:t>
            </a:r>
            <a:r>
              <a:rPr lang="en-US" dirty="0" smtClean="0">
                <a:solidFill>
                  <a:srgbClr val="00FF00"/>
                </a:solidFill>
              </a:rPr>
              <a:t>cell cycle </a:t>
            </a:r>
            <a:r>
              <a:rPr lang="en-US" dirty="0"/>
              <a:t>and describe </a:t>
            </a:r>
            <a:r>
              <a:rPr lang="en-US" dirty="0" smtClean="0"/>
              <a:t>briefly</a:t>
            </a:r>
            <a:r>
              <a:rPr lang="en-US" b="1" dirty="0" smtClean="0"/>
              <a:t> </a:t>
            </a:r>
            <a:r>
              <a:rPr lang="en-US" dirty="0" smtClean="0"/>
              <a:t>its different phases</a:t>
            </a:r>
            <a:endParaRPr lang="en-US" dirty="0"/>
          </a:p>
          <a:p>
            <a:r>
              <a:rPr lang="en-US" dirty="0" smtClean="0"/>
              <a:t>Match </a:t>
            </a:r>
            <a:r>
              <a:rPr lang="en-US" dirty="0"/>
              <a:t>individual functions/events of the cell cycle with the phase </a:t>
            </a:r>
            <a:r>
              <a:rPr lang="en-US" dirty="0" smtClean="0"/>
              <a:t>in which </a:t>
            </a:r>
            <a:r>
              <a:rPr lang="en-US" dirty="0"/>
              <a:t>such functions/events </a:t>
            </a:r>
            <a:r>
              <a:rPr lang="en-US" dirty="0" smtClean="0"/>
              <a:t>occur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308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90535" y="1397530"/>
            <a:ext cx="2091095" cy="473233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Comparison of features of structure &amp; function of microtubules, microfilaments, and intermediate filaments</a:t>
            </a:r>
            <a:endParaRPr lang="en-US" sz="1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1" y="134475"/>
            <a:ext cx="6813625" cy="663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5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319626"/>
            <a:ext cx="8407400" cy="762000"/>
          </a:xfrm>
        </p:spPr>
        <p:txBody>
          <a:bodyPr/>
          <a:lstStyle/>
          <a:p>
            <a:r>
              <a:rPr lang="en-US" dirty="0" smtClean="0"/>
              <a:t>Nucleus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068310"/>
            <a:ext cx="8390466" cy="5061558"/>
          </a:xfrm>
        </p:spPr>
        <p:txBody>
          <a:bodyPr/>
          <a:lstStyle/>
          <a:p>
            <a:pPr marL="0" indent="0">
              <a:buNone/>
            </a:pPr>
            <a:r>
              <a:rPr lang="en-US" sz="22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Structure &amp; Composition</a:t>
            </a:r>
          </a:p>
          <a:p>
            <a:r>
              <a:rPr lang="en-US" sz="2200" dirty="0" smtClean="0"/>
              <a:t>Generally 5 </a:t>
            </a:r>
            <a:r>
              <a:rPr lang="en-US" sz="2200" dirty="0" err="1"/>
              <a:t>μm</a:t>
            </a:r>
            <a:r>
              <a:rPr lang="en-US" sz="2200" dirty="0"/>
              <a:t> </a:t>
            </a:r>
            <a:r>
              <a:rPr lang="en-US" sz="2200" dirty="0" smtClean="0"/>
              <a:t>diameter of spherical or ellipsoidal shape</a:t>
            </a:r>
          </a:p>
          <a:p>
            <a:r>
              <a:rPr lang="en-US" sz="2200" dirty="0" smtClean="0"/>
              <a:t>Largest of the cell's organelles</a:t>
            </a:r>
          </a:p>
          <a:p>
            <a:r>
              <a:rPr lang="en-US" sz="2200" dirty="0" smtClean="0"/>
              <a:t>Can represent almost the entire volume of the cell, particularly when the cell is actively proliferating and not differentiated to do its function</a:t>
            </a:r>
          </a:p>
          <a:p>
            <a:pPr lvl="1"/>
            <a:r>
              <a:rPr lang="en-US" dirty="0" smtClean="0"/>
              <a:t>stem or progenitor cells</a:t>
            </a:r>
          </a:p>
          <a:p>
            <a:pPr marL="0" indent="0">
              <a:buNone/>
            </a:pPr>
            <a:r>
              <a:rPr lang="en-US" sz="2200" dirty="0" smtClean="0"/>
              <a:t>Three recognizable </a:t>
            </a:r>
            <a:r>
              <a:rPr lang="en-US" sz="2200" dirty="0"/>
              <a:t>regions or </a:t>
            </a:r>
            <a:r>
              <a:rPr lang="en-US" sz="2200" dirty="0" smtClean="0"/>
              <a:t>structures under a microscope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nuclear envelope (</a:t>
            </a:r>
            <a:r>
              <a:rPr lang="en-US" sz="2200" dirty="0"/>
              <a:t>membrane</a:t>
            </a:r>
            <a:r>
              <a:rPr lang="en-US" sz="2200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nucleoli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 smtClean="0"/>
              <a:t>chromatin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Envelope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267486"/>
            <a:ext cx="8390466" cy="4862382"/>
          </a:xfrm>
        </p:spPr>
        <p:txBody>
          <a:bodyPr/>
          <a:lstStyle/>
          <a:p>
            <a:r>
              <a:rPr lang="en-US" sz="2200" dirty="0" smtClean="0"/>
              <a:t>a double-membrane structure </a:t>
            </a:r>
            <a:r>
              <a:rPr lang="en-US" sz="2200" dirty="0"/>
              <a:t>that segregates the nucleus </a:t>
            </a:r>
            <a:r>
              <a:rPr lang="en-US" sz="2200" dirty="0" smtClean="0"/>
              <a:t>contents (nucleoplasm) from </a:t>
            </a:r>
            <a:r>
              <a:rPr lang="en-US" sz="2200" dirty="0"/>
              <a:t>cytoplasm</a:t>
            </a:r>
          </a:p>
          <a:p>
            <a:r>
              <a:rPr lang="en-US" sz="2200" dirty="0" smtClean="0"/>
              <a:t>the double membrane</a:t>
            </a:r>
          </a:p>
          <a:p>
            <a:pPr lvl="1"/>
            <a:r>
              <a:rPr lang="en-US" dirty="0" smtClean="0"/>
              <a:t>inner membrane</a:t>
            </a:r>
          </a:p>
          <a:p>
            <a:pPr lvl="1"/>
            <a:r>
              <a:rPr lang="en-US" dirty="0" smtClean="0"/>
              <a:t>outer membrane</a:t>
            </a:r>
            <a:endParaRPr lang="en-US" dirty="0"/>
          </a:p>
          <a:p>
            <a:pPr lvl="1"/>
            <a:r>
              <a:rPr lang="en-US" dirty="0"/>
              <a:t>A 20-40 nm perinuclear space separates the inner &amp; outer membrane</a:t>
            </a:r>
          </a:p>
          <a:p>
            <a:r>
              <a:rPr lang="en-US" sz="2200" dirty="0"/>
              <a:t>Nuclear envelope </a:t>
            </a:r>
            <a:r>
              <a:rPr lang="en-US" sz="2200" dirty="0" smtClean="0"/>
              <a:t>is continuous with the rough ER (RER) and thought to be derived from it</a:t>
            </a:r>
            <a:endParaRPr lang="en-US" sz="2200" dirty="0"/>
          </a:p>
          <a:p>
            <a:pPr lvl="1"/>
            <a:r>
              <a:rPr lang="en-US" dirty="0" smtClean="0"/>
              <a:t>The ER </a:t>
            </a:r>
            <a:r>
              <a:rPr lang="en-US" dirty="0" err="1" smtClean="0"/>
              <a:t>cisternal</a:t>
            </a:r>
            <a:r>
              <a:rPr lang="en-US" dirty="0" smtClean="0"/>
              <a:t> </a:t>
            </a:r>
            <a:r>
              <a:rPr lang="en-US" dirty="0"/>
              <a:t>space continuous with perinuclear </a:t>
            </a:r>
            <a:r>
              <a:rPr lang="en-US" dirty="0" smtClean="0"/>
              <a:t>space</a:t>
            </a:r>
          </a:p>
          <a:p>
            <a:pPr lvl="1"/>
            <a:r>
              <a:rPr lang="en-US" dirty="0" smtClean="0"/>
              <a:t>ribosomes are formed in nucleolus of nucleus</a:t>
            </a:r>
            <a:endParaRPr lang="en-US" dirty="0"/>
          </a:p>
          <a:p>
            <a:r>
              <a:rPr lang="en-US" sz="2200" dirty="0" smtClean="0"/>
              <a:t>Nuclear </a:t>
            </a:r>
            <a:r>
              <a:rPr lang="en-US" sz="2200" dirty="0"/>
              <a:t>envelope is penetrated by many nuclear pores </a:t>
            </a:r>
            <a:r>
              <a:rPr lang="en-US" sz="2200" dirty="0" smtClean="0"/>
              <a:t>which are portals between nucleus and cytoplasm</a:t>
            </a:r>
            <a:endParaRPr lang="en-US" sz="2200" dirty="0"/>
          </a:p>
          <a:p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6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Pores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Channels </a:t>
            </a:r>
            <a:r>
              <a:rPr lang="en-US" dirty="0"/>
              <a:t>providing direct contact between cytoplasm and </a:t>
            </a:r>
            <a:r>
              <a:rPr lang="en-US" dirty="0" smtClean="0"/>
              <a:t>nucleoplasm</a:t>
            </a:r>
            <a:endParaRPr lang="en-US" dirty="0"/>
          </a:p>
          <a:p>
            <a:r>
              <a:rPr lang="en-US" dirty="0" smtClean="0"/>
              <a:t>Each </a:t>
            </a:r>
            <a:r>
              <a:rPr lang="en-US" dirty="0"/>
              <a:t>pore is made by fusion of the </a:t>
            </a:r>
            <a:r>
              <a:rPr lang="en-US" dirty="0" smtClean="0"/>
              <a:t>two membranes of the nuclear envelope, </a:t>
            </a:r>
            <a:r>
              <a:rPr lang="en-US" dirty="0"/>
              <a:t>strengthened by </a:t>
            </a:r>
            <a:r>
              <a:rPr lang="en-US" dirty="0" smtClean="0"/>
              <a:t>an </a:t>
            </a:r>
            <a:r>
              <a:rPr lang="en-US" dirty="0" smtClean="0">
                <a:solidFill>
                  <a:srgbClr val="00FF00"/>
                </a:solidFill>
              </a:rPr>
              <a:t>annulus</a:t>
            </a:r>
            <a:endParaRPr lang="en-US" dirty="0">
              <a:solidFill>
                <a:srgbClr val="00FF00"/>
              </a:solidFill>
            </a:endParaRPr>
          </a:p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annulus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err="1">
                <a:solidFill>
                  <a:srgbClr val="FFFF99"/>
                </a:solidFill>
              </a:rPr>
              <a:t>octameric</a:t>
            </a:r>
            <a:r>
              <a:rPr lang="en-US" dirty="0">
                <a:solidFill>
                  <a:srgbClr val="FFFF99"/>
                </a:solidFill>
              </a:rPr>
              <a:t> </a:t>
            </a:r>
            <a:r>
              <a:rPr lang="en-US" dirty="0"/>
              <a:t>protein, located on cytoplasmic and </a:t>
            </a:r>
            <a:r>
              <a:rPr lang="en-US" dirty="0" err="1" smtClean="0"/>
              <a:t>nucleoplasmic</a:t>
            </a:r>
            <a:r>
              <a:rPr lang="en-US" dirty="0" smtClean="0"/>
              <a:t> sides</a:t>
            </a:r>
            <a:endParaRPr lang="en-US" dirty="0"/>
          </a:p>
          <a:p>
            <a:r>
              <a:rPr lang="en-US" dirty="0" smtClean="0"/>
              <a:t>Most nuclear envelopes have pore density of 10-12 pores/μm</a:t>
            </a:r>
            <a:r>
              <a:rPr lang="en-US" baseline="30000" dirty="0" smtClean="0"/>
              <a:t>2</a:t>
            </a:r>
            <a:r>
              <a:rPr lang="en-US" dirty="0" smtClean="0"/>
              <a:t>, or 3000-4000 </a:t>
            </a:r>
            <a:r>
              <a:rPr lang="en-US" dirty="0"/>
              <a:t>pores </a:t>
            </a:r>
            <a:r>
              <a:rPr lang="en-US" dirty="0" smtClean="0"/>
              <a:t>per nucleus</a:t>
            </a:r>
            <a:endParaRPr lang="en-US" dirty="0"/>
          </a:p>
          <a:p>
            <a:r>
              <a:rPr lang="en-US" dirty="0" smtClean="0"/>
              <a:t>Pores have 9 nm </a:t>
            </a:r>
            <a:r>
              <a:rPr lang="en-US" dirty="0"/>
              <a:t>diameter, </a:t>
            </a:r>
            <a:r>
              <a:rPr lang="en-US" dirty="0" smtClean="0"/>
              <a:t>covering </a:t>
            </a:r>
            <a:r>
              <a:rPr lang="en-US" dirty="0"/>
              <a:t>2</a:t>
            </a:r>
            <a:r>
              <a:rPr lang="en-US" dirty="0" smtClean="0"/>
              <a:t>%-25</a:t>
            </a:r>
            <a:r>
              <a:rPr lang="en-US" dirty="0"/>
              <a:t>% of surface area </a:t>
            </a:r>
            <a:r>
              <a:rPr lang="en-US" dirty="0" smtClean="0"/>
              <a:t>of nucleus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65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Nuclear Cortex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also called </a:t>
            </a:r>
            <a:r>
              <a:rPr lang="en-US" dirty="0">
                <a:solidFill>
                  <a:srgbClr val="00FF00"/>
                </a:solidFill>
              </a:rPr>
              <a:t>nuclear </a:t>
            </a:r>
            <a:r>
              <a:rPr lang="en-US" dirty="0" smtClean="0">
                <a:solidFill>
                  <a:srgbClr val="00FF00"/>
                </a:solidFill>
              </a:rPr>
              <a:t>lamina </a:t>
            </a:r>
            <a:r>
              <a:rPr lang="en-US" dirty="0" smtClean="0"/>
              <a:t>and </a:t>
            </a:r>
            <a:r>
              <a:rPr lang="en-US" dirty="0" err="1" smtClean="0">
                <a:solidFill>
                  <a:srgbClr val="00FF00"/>
                </a:solidFill>
              </a:rPr>
              <a:t>karyoskeleton</a:t>
            </a:r>
            <a:endParaRPr lang="en-US" dirty="0">
              <a:solidFill>
                <a:srgbClr val="00FF00"/>
              </a:solidFill>
            </a:endParaRPr>
          </a:p>
          <a:p>
            <a:endParaRPr lang="en-US" dirty="0" smtClean="0"/>
          </a:p>
          <a:p>
            <a:r>
              <a:rPr lang="en-US" dirty="0" smtClean="0"/>
              <a:t>composed of network </a:t>
            </a:r>
            <a:r>
              <a:rPr lang="en-US" dirty="0"/>
              <a:t>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intermediate filaments</a:t>
            </a:r>
            <a:r>
              <a:rPr lang="en-US" dirty="0"/>
              <a:t>, of a type called </a:t>
            </a:r>
            <a:r>
              <a:rPr lang="en-US" dirty="0" err="1" smtClean="0">
                <a:solidFill>
                  <a:srgbClr val="00FF00"/>
                </a:solidFill>
              </a:rPr>
              <a:t>lamins</a:t>
            </a:r>
            <a:endParaRPr lang="en-US" dirty="0">
              <a:solidFill>
                <a:srgbClr val="00FF00"/>
              </a:solidFill>
            </a:endParaRPr>
          </a:p>
          <a:p>
            <a:r>
              <a:rPr lang="en-US" dirty="0" smtClean="0"/>
              <a:t>Provides </a:t>
            </a:r>
            <a:r>
              <a:rPr lang="en-US" dirty="0"/>
              <a:t>and maintains the shape of the nuclear </a:t>
            </a:r>
            <a:r>
              <a:rPr lang="en-US" dirty="0" smtClean="0"/>
              <a:t>envelope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Function:  funnels </a:t>
            </a:r>
            <a:r>
              <a:rPr lang="en-US" dirty="0"/>
              <a:t>material to the nuclear pores for passage to the </a:t>
            </a:r>
            <a:r>
              <a:rPr lang="en-US" dirty="0" smtClean="0"/>
              <a:t>cytoplasm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23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69" y="841972"/>
            <a:ext cx="7962005" cy="5812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8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8" y="1213164"/>
            <a:ext cx="4445788" cy="514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326" y="710132"/>
            <a:ext cx="4313391" cy="254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343" y="3334811"/>
            <a:ext cx="4174374" cy="906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7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6565" y="2607397"/>
            <a:ext cx="3747967" cy="3522469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 smtClean="0"/>
              <a:t>Understand that the nuclear pore is an </a:t>
            </a:r>
            <a:r>
              <a:rPr lang="en-US" sz="1400" dirty="0" err="1" smtClean="0"/>
              <a:t>octameric</a:t>
            </a:r>
            <a:r>
              <a:rPr lang="en-US" sz="1400" dirty="0" smtClean="0"/>
              <a:t> complex which is a portal between nucleus and cytoplasm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Understand the double membranous nature of the nuclear envelope and that ribosomes also occur on the envelope and that they are continuous with the RER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 smtClean="0"/>
              <a:t>Also learn anything in the textual description of the nuclear pore slide</a:t>
            </a:r>
            <a:endParaRPr lang="en-US" sz="1400" dirty="0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1" y="340731"/>
            <a:ext cx="482917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566" y="340731"/>
            <a:ext cx="4057650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42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19626"/>
            <a:ext cx="8407400" cy="762000"/>
          </a:xfrm>
        </p:spPr>
        <p:txBody>
          <a:bodyPr/>
          <a:lstStyle/>
          <a:p>
            <a:r>
              <a:rPr lang="en-US" dirty="0" smtClean="0"/>
              <a:t>Nucleus Function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122630"/>
            <a:ext cx="8390466" cy="5007237"/>
          </a:xfrm>
        </p:spPr>
        <p:txBody>
          <a:bodyPr/>
          <a:lstStyle/>
          <a:p>
            <a:r>
              <a:rPr lang="en-US" sz="2200" dirty="0" smtClean="0"/>
              <a:t>Essentially contains and isolates the cell's genome from all other elements of the cell</a:t>
            </a:r>
          </a:p>
          <a:p>
            <a:r>
              <a:rPr lang="en-US" sz="2200" dirty="0" smtClean="0"/>
              <a:t>This isolation protects vital a element of the cell—its DNA—from potential contact with reactive and damaging biomolecules generated by other metabolic pathways</a:t>
            </a:r>
          </a:p>
          <a:p>
            <a:pPr marL="0" indent="0" algn="ctr">
              <a:buNone/>
            </a:pPr>
            <a:r>
              <a:rPr lang="en-US" sz="2000" dirty="0" smtClean="0"/>
              <a:t>particularly pathways that generate</a:t>
            </a:r>
          </a:p>
          <a:p>
            <a:pPr marL="0" indent="0" algn="ctr">
              <a:buNone/>
            </a:pPr>
            <a:r>
              <a:rPr lang="en-US" sz="2000" dirty="0" smtClean="0"/>
              <a:t>DNA-damaging reactive oxygen species</a:t>
            </a:r>
          </a:p>
          <a:p>
            <a:r>
              <a:rPr lang="en-US" sz="2200" dirty="0" smtClean="0"/>
              <a:t>Nucleus contains proteins/enzymes to maintain nuclear structure, maintain DNA in a compact state in chromosome, repair damaged DNA, and regulate the expression of the genes on the DNA, including polymerases and winding and unwinding enzymes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319626"/>
            <a:ext cx="8407400" cy="762000"/>
          </a:xfrm>
        </p:spPr>
        <p:txBody>
          <a:bodyPr/>
          <a:lstStyle/>
          <a:p>
            <a:r>
              <a:rPr lang="en-US" dirty="0" err="1" smtClean="0"/>
              <a:t>Anucleate</a:t>
            </a:r>
            <a:r>
              <a:rPr lang="en-US" dirty="0" smtClean="0"/>
              <a:t> &amp; Multinucleate Cells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122630"/>
            <a:ext cx="8390466" cy="5007237"/>
          </a:xfrm>
        </p:spPr>
        <p:txBody>
          <a:bodyPr/>
          <a:lstStyle/>
          <a:p>
            <a:pPr marL="0" indent="0">
              <a:buNone/>
            </a:pPr>
            <a:r>
              <a:rPr lang="en-US" sz="18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Although most cells have a single nucleus</a:t>
            </a:r>
          </a:p>
          <a:p>
            <a:r>
              <a:rPr lang="en-US" sz="2200" dirty="0" smtClean="0"/>
              <a:t>Skeletal </a:t>
            </a:r>
            <a:r>
              <a:rPr lang="en-US" sz="2200" dirty="0"/>
              <a:t>muscle cells, </a:t>
            </a:r>
            <a:r>
              <a:rPr lang="en-US" sz="2200" dirty="0" smtClean="0"/>
              <a:t>osteoclasts (bone-resorbing cells), and some cells in the liver are multinucleated</a:t>
            </a:r>
          </a:p>
          <a:p>
            <a:pPr marL="358775" lvl="1" indent="0">
              <a:buNone/>
            </a:pPr>
            <a:r>
              <a:rPr lang="en-US" dirty="0" smtClean="0"/>
              <a:t>in the case of skeletal muscle, myocytes fuse their membrane to form a syncytium that optimizes the function of muscle;  other cells serve a purpose by being multinucleate</a:t>
            </a:r>
          </a:p>
          <a:p>
            <a:r>
              <a:rPr lang="en-US" sz="2200" dirty="0" smtClean="0"/>
              <a:t>Some cells shed their nuclei with good reason and become </a:t>
            </a:r>
            <a:r>
              <a:rPr lang="en-US" sz="2200" dirty="0" err="1" smtClean="0"/>
              <a:t>anucleate</a:t>
            </a:r>
            <a:endParaRPr lang="en-US" sz="2200" dirty="0" smtClean="0"/>
          </a:p>
          <a:p>
            <a:pPr marL="358775" lvl="1" indent="0">
              <a:buNone/>
            </a:pPr>
            <a:r>
              <a:rPr lang="en-US" dirty="0" smtClean="0"/>
              <a:t>erythrocytes mature to form a biconcave discoid cell shape in which the cell is packed almost completely with the oxygen-binding protein hemoglobin, and removing the nucleus is necessary</a:t>
            </a:r>
          </a:p>
          <a:p>
            <a:pPr marL="204788" indent="-204788"/>
            <a:r>
              <a:rPr lang="en-US" sz="2000" dirty="0" smtClean="0"/>
              <a:t>Usually removal of or alterations to the nucleus commit the cell to being short-lived since it cannot make proteins in response to altered environments</a:t>
            </a:r>
            <a:endParaRPr lang="en-US" sz="2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53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Cytoskeleton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 smtClean="0"/>
              <a:t>cyto</a:t>
            </a:r>
            <a:r>
              <a:rPr lang="en-US" dirty="0" smtClean="0"/>
              <a:t> "cell," </a:t>
            </a:r>
            <a:r>
              <a:rPr lang="en-US" i="1" dirty="0" smtClean="0"/>
              <a:t>skeleton</a:t>
            </a:r>
            <a:r>
              <a:rPr lang="en-US" dirty="0" smtClean="0"/>
              <a:t> "skeleton"</a:t>
            </a:r>
          </a:p>
          <a:p>
            <a:r>
              <a:rPr lang="en-US" dirty="0" smtClean="0"/>
              <a:t>an </a:t>
            </a:r>
            <a:r>
              <a:rPr lang="en-US" dirty="0"/>
              <a:t>elaborate </a:t>
            </a:r>
            <a:r>
              <a:rPr lang="en-US" dirty="0" smtClean="0"/>
              <a:t>network of "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rods</a:t>
            </a:r>
            <a:r>
              <a:rPr lang="en-US" dirty="0" smtClean="0"/>
              <a:t>" </a:t>
            </a:r>
            <a:r>
              <a:rPr lang="en-US" dirty="0"/>
              <a:t>running through the </a:t>
            </a:r>
            <a:r>
              <a:rPr lang="en-US" dirty="0">
                <a:solidFill>
                  <a:srgbClr val="FFFF99"/>
                </a:solidFill>
              </a:rPr>
              <a:t>cytosol</a:t>
            </a:r>
            <a:r>
              <a:rPr lang="en-US" dirty="0"/>
              <a:t> and </a:t>
            </a:r>
            <a:r>
              <a:rPr lang="en-US" dirty="0">
                <a:solidFill>
                  <a:srgbClr val="FFFF99"/>
                </a:solidFill>
              </a:rPr>
              <a:t>hundreds of </a:t>
            </a:r>
            <a:r>
              <a:rPr lang="en-US" dirty="0" smtClean="0">
                <a:solidFill>
                  <a:srgbClr val="FFFF99"/>
                </a:solidFill>
              </a:rPr>
              <a:t>accessory proteins </a:t>
            </a:r>
            <a:r>
              <a:rPr lang="en-US" dirty="0"/>
              <a:t>that link these rods to other cell </a:t>
            </a:r>
            <a:r>
              <a:rPr lang="en-US" dirty="0" smtClean="0"/>
              <a:t>structures</a:t>
            </a:r>
            <a:endParaRPr lang="en-US" dirty="0"/>
          </a:p>
          <a:p>
            <a:r>
              <a:rPr lang="en-US" dirty="0" smtClean="0"/>
              <a:t>acts </a:t>
            </a:r>
            <a:r>
              <a:rPr lang="en-US" dirty="0"/>
              <a:t>as </a:t>
            </a:r>
            <a:r>
              <a:rPr lang="en-US" dirty="0" smtClean="0"/>
              <a:t>cell’s </a:t>
            </a:r>
            <a:r>
              <a:rPr lang="en-US" dirty="0"/>
              <a:t>“bones,” “muscles,” and “ligaments” </a:t>
            </a:r>
            <a:r>
              <a:rPr lang="en-US" dirty="0" smtClean="0"/>
              <a:t>by supporting </a:t>
            </a:r>
            <a:r>
              <a:rPr lang="en-US" dirty="0"/>
              <a:t>cellular structures and providing </a:t>
            </a:r>
            <a:r>
              <a:rPr lang="en-US" dirty="0" smtClean="0"/>
              <a:t>machinery to generate </a:t>
            </a:r>
            <a:r>
              <a:rPr lang="en-US" dirty="0"/>
              <a:t>various </a:t>
            </a:r>
            <a:r>
              <a:rPr lang="en-US" dirty="0">
                <a:solidFill>
                  <a:srgbClr val="FFFF99"/>
                </a:solidFill>
              </a:rPr>
              <a:t>cell </a:t>
            </a:r>
            <a:r>
              <a:rPr lang="en-US" dirty="0" smtClean="0">
                <a:solidFill>
                  <a:srgbClr val="FFFF99"/>
                </a:solidFill>
              </a:rPr>
              <a:t>movements</a:t>
            </a:r>
            <a:endParaRPr lang="en-US" dirty="0">
              <a:solidFill>
                <a:srgbClr val="FFFF99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three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types of </a:t>
            </a:r>
            <a:r>
              <a:rPr lang="en-US" dirty="0">
                <a:solidFill>
                  <a:srgbClr val="FFFF99"/>
                </a:solidFill>
              </a:rPr>
              <a:t>rods</a:t>
            </a:r>
            <a:r>
              <a:rPr lang="en-US" dirty="0"/>
              <a:t> in the </a:t>
            </a:r>
            <a:r>
              <a:rPr lang="en-US" dirty="0" smtClean="0"/>
              <a:t>cytoskeleton: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microfilaments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intermediate filaments </a:t>
            </a:r>
            <a:r>
              <a:rPr lang="en-US" sz="2000" dirty="0" smtClean="0"/>
              <a:t>(seen earlier with </a:t>
            </a:r>
            <a:r>
              <a:rPr lang="en-US" sz="2000" dirty="0" smtClean="0">
                <a:solidFill>
                  <a:srgbClr val="FFFF99"/>
                </a:solidFill>
              </a:rPr>
              <a:t>desmosomes</a:t>
            </a:r>
            <a:r>
              <a:rPr lang="en-US" sz="2000" dirty="0" smtClean="0"/>
              <a:t>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microtubules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5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213" y="298557"/>
            <a:ext cx="8407400" cy="762000"/>
          </a:xfrm>
        </p:spPr>
        <p:txBody>
          <a:bodyPr/>
          <a:lstStyle/>
          <a:p>
            <a:r>
              <a:rPr lang="en-US" dirty="0" smtClean="0"/>
              <a:t>Contents of The Nucleus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099457"/>
            <a:ext cx="8390466" cy="5030411"/>
          </a:xfrm>
        </p:spPr>
        <p:txBody>
          <a:bodyPr/>
          <a:lstStyle/>
          <a:p>
            <a:r>
              <a:rPr lang="en-US" dirty="0" smtClean="0"/>
              <a:t>Chromatin </a:t>
            </a:r>
            <a:r>
              <a:rPr lang="en-US" dirty="0"/>
              <a:t>&amp; </a:t>
            </a:r>
            <a:r>
              <a:rPr lang="en-US" dirty="0" smtClean="0"/>
              <a:t>Chromosomes</a:t>
            </a:r>
            <a:endParaRPr lang="en-US" dirty="0"/>
          </a:p>
          <a:p>
            <a:pPr lvl="1"/>
            <a:r>
              <a:rPr lang="en-US" sz="2400" dirty="0" smtClean="0"/>
              <a:t>Consist </a:t>
            </a:r>
            <a:r>
              <a:rPr lang="en-US" sz="2400" dirty="0"/>
              <a:t>of DNA and </a:t>
            </a:r>
            <a:r>
              <a:rPr lang="en-US" sz="2400" dirty="0" smtClean="0"/>
              <a:t>histones</a:t>
            </a:r>
            <a:endParaRPr lang="en-US" sz="2400" dirty="0"/>
          </a:p>
          <a:p>
            <a:pPr lvl="1"/>
            <a:r>
              <a:rPr lang="en-US" sz="2400" dirty="0" smtClean="0"/>
              <a:t>DNA </a:t>
            </a:r>
            <a:r>
              <a:rPr lang="en-US" sz="2400" dirty="0"/>
              <a:t>is coiled around the histones, </a:t>
            </a:r>
            <a:r>
              <a:rPr lang="en-US" sz="2400" dirty="0" smtClean="0"/>
              <a:t>with additional coiling of the coils</a:t>
            </a:r>
            <a:endParaRPr lang="en-US" sz="2400" dirty="0"/>
          </a:p>
          <a:p>
            <a:r>
              <a:rPr lang="en-US" dirty="0" smtClean="0"/>
              <a:t>Nucleolus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2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270478"/>
            <a:ext cx="8407400" cy="762000"/>
          </a:xfrm>
        </p:spPr>
        <p:txBody>
          <a:bodyPr/>
          <a:lstStyle/>
          <a:p>
            <a:r>
              <a:rPr lang="en-US" dirty="0" smtClean="0"/>
              <a:t>Nucleolus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066801"/>
            <a:ext cx="8390466" cy="4867124"/>
          </a:xfrm>
        </p:spPr>
        <p:txBody>
          <a:bodyPr/>
          <a:lstStyle/>
          <a:p>
            <a:r>
              <a:rPr lang="en-US" sz="2200" dirty="0"/>
              <a:t>Nucleoli </a:t>
            </a:r>
            <a:r>
              <a:rPr lang="en-US" sz="2200" dirty="0" smtClean="0"/>
              <a:t>from </a:t>
            </a:r>
            <a:r>
              <a:rPr lang="en-US" sz="2200" dirty="0" err="1" smtClean="0"/>
              <a:t>from</a:t>
            </a:r>
            <a:r>
              <a:rPr lang="en-US" sz="2200" dirty="0" smtClean="0"/>
              <a:t> </a:t>
            </a:r>
            <a:r>
              <a:rPr lang="en-US" sz="2200" dirty="0" err="1" smtClean="0"/>
              <a:t>nucleolar</a:t>
            </a:r>
            <a:r>
              <a:rPr lang="en-US" sz="2200" dirty="0" smtClean="0"/>
              <a:t> </a:t>
            </a:r>
            <a:r>
              <a:rPr lang="en-US" sz="2200" dirty="0"/>
              <a:t>organizer </a:t>
            </a:r>
            <a:r>
              <a:rPr lang="en-US" sz="2200" dirty="0" smtClean="0"/>
              <a:t>regions within the nucleoplasm:  this is DNA which expresses instructions to produce ribosomal </a:t>
            </a:r>
            <a:r>
              <a:rPr lang="en-US" sz="2200" dirty="0"/>
              <a:t>RNA (</a:t>
            </a:r>
            <a:r>
              <a:rPr lang="en-US" sz="2200" dirty="0" err="1"/>
              <a:t>rRNA</a:t>
            </a:r>
            <a:r>
              <a:rPr lang="en-US" sz="2200" dirty="0" smtClean="0"/>
              <a:t>)</a:t>
            </a:r>
            <a:endParaRPr lang="en-US" sz="2200" dirty="0"/>
          </a:p>
          <a:p>
            <a:r>
              <a:rPr lang="en-US" sz="2200" dirty="0"/>
              <a:t>As molecules of </a:t>
            </a:r>
            <a:r>
              <a:rPr lang="en-US" sz="2200" dirty="0" err="1"/>
              <a:t>rRNA</a:t>
            </a:r>
            <a:r>
              <a:rPr lang="en-US" sz="2200" dirty="0"/>
              <a:t> are synthesized, they are combined with proteins to form the two kinds of ribosomal </a:t>
            </a:r>
            <a:r>
              <a:rPr lang="en-US" sz="2200" dirty="0" smtClean="0"/>
              <a:t>subunits  (40S and 60S)</a:t>
            </a:r>
            <a:endParaRPr lang="en-US" sz="2200" dirty="0"/>
          </a:p>
          <a:p>
            <a:r>
              <a:rPr lang="en-US" sz="2200" dirty="0" smtClean="0"/>
              <a:t>Very metabolically </a:t>
            </a:r>
            <a:r>
              <a:rPr lang="en-US" sz="2200" dirty="0"/>
              <a:t>active cells </a:t>
            </a:r>
            <a:r>
              <a:rPr lang="en-US" sz="2200" dirty="0" smtClean="0"/>
              <a:t>tend to have </a:t>
            </a:r>
            <a:r>
              <a:rPr lang="en-US" sz="2200" dirty="0"/>
              <a:t>a large nucleolus</a:t>
            </a:r>
            <a:r>
              <a:rPr lang="en-US" sz="2200" dirty="0" smtClean="0"/>
              <a:t>, since a large number of ribosomes are demanded</a:t>
            </a:r>
          </a:p>
          <a:p>
            <a:r>
              <a:rPr lang="en-US" sz="2200" dirty="0" smtClean="0"/>
              <a:t>Finished ribosomal </a:t>
            </a:r>
            <a:r>
              <a:rPr lang="en-US" sz="2200" dirty="0"/>
              <a:t>subunits </a:t>
            </a:r>
            <a:r>
              <a:rPr lang="en-US" sz="2200" dirty="0" smtClean="0"/>
              <a:t>(15 nm diameter) exit the nucleus via nuclear pores (9 nm dia.) to the cytoplasm</a:t>
            </a:r>
          </a:p>
          <a:p>
            <a:pPr marL="292100" lvl="1" indent="0" algn="ctr">
              <a:buNone/>
            </a:pPr>
            <a:r>
              <a:rPr lang="en-US" sz="1900" dirty="0" smtClean="0"/>
              <a:t>so must be "squished out"</a:t>
            </a:r>
            <a:endParaRPr lang="en-US" sz="1900" dirty="0"/>
          </a:p>
          <a:p>
            <a:pPr marL="0" indent="0">
              <a:buNone/>
            </a:pPr>
            <a:r>
              <a:rPr lang="en-US" sz="2000" dirty="0" smtClean="0"/>
              <a:t>If cells can make 20,000 subunits/minutes, and they have 3000-4000 pores, that is 5-6 subunits moved out/minute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77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8667" y="428164"/>
            <a:ext cx="8407400" cy="707886"/>
          </a:xfrm>
        </p:spPr>
        <p:txBody>
          <a:bodyPr/>
          <a:lstStyle/>
          <a:p>
            <a:r>
              <a:rPr lang="en-US" sz="4000" dirty="0" smtClean="0"/>
              <a:t>Nuclear Function &amp; The Cell Cycle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cell cycle </a:t>
            </a:r>
            <a:r>
              <a:rPr lang="en-US" dirty="0" smtClean="0"/>
              <a:t>refers to phases in which cells proliferate (duplicate or reproduce themselves)</a:t>
            </a:r>
          </a:p>
          <a:p>
            <a:r>
              <a:rPr lang="en-US" dirty="0" smtClean="0"/>
              <a:t>There </a:t>
            </a:r>
            <a:r>
              <a:rPr lang="en-US" dirty="0"/>
              <a:t>are two major periods of the cell cycle: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Interphase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which the cell grows and carries on its usual </a:t>
            </a:r>
            <a:r>
              <a:rPr lang="en-US" dirty="0" smtClean="0"/>
              <a:t>activities even if not proliferating</a:t>
            </a:r>
          </a:p>
          <a:p>
            <a:pPr lvl="1"/>
            <a:r>
              <a:rPr lang="en-US" dirty="0" smtClean="0"/>
              <a:t>if proliferating it includes phases in which its DNA (genome) is replicated (duplicated) and period before and after the period used for mitosis and cell </a:t>
            </a:r>
            <a:r>
              <a:rPr lang="en-US" dirty="0" err="1" smtClean="0"/>
              <a:t>divison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Mitosis and cell division, in which cells partition replicated DNA (genome) into two daughter cells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89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58" y="341286"/>
            <a:ext cx="8407400" cy="762000"/>
          </a:xfrm>
        </p:spPr>
        <p:txBody>
          <a:bodyPr/>
          <a:lstStyle/>
          <a:p>
            <a:r>
              <a:rPr lang="en-US" dirty="0" smtClean="0"/>
              <a:t>Cell Cycle Phases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230594"/>
            <a:ext cx="8390466" cy="489927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Cell cycle is composed of several phases:</a:t>
            </a:r>
          </a:p>
          <a:p>
            <a:r>
              <a:rPr lang="en-US" dirty="0" smtClean="0"/>
              <a:t>Interphase</a:t>
            </a:r>
          </a:p>
          <a:p>
            <a:pPr lvl="1"/>
            <a:r>
              <a:rPr lang="en-US" dirty="0" smtClean="0"/>
              <a:t>within interphase are three phases in cells that enter if they are proliferating 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G</a:t>
            </a:r>
            <a:r>
              <a:rPr lang="en-US" baseline="-25000" dirty="0" smtClean="0"/>
              <a:t>1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S</a:t>
            </a:r>
          </a:p>
          <a:p>
            <a:pPr marL="685800" lvl="1" indent="-457200">
              <a:buFont typeface="+mj-lt"/>
              <a:buAutoNum type="arabicPeriod"/>
            </a:pPr>
            <a:r>
              <a:rPr lang="en-US" dirty="0" smtClean="0"/>
              <a:t>G</a:t>
            </a:r>
            <a:r>
              <a:rPr lang="en-US" baseline="-25000" dirty="0" smtClean="0"/>
              <a:t>2</a:t>
            </a:r>
          </a:p>
          <a:p>
            <a:r>
              <a:rPr lang="en-US" dirty="0" smtClean="0"/>
              <a:t>M</a:t>
            </a:r>
          </a:p>
          <a:p>
            <a:pPr marL="228600" lvl="1" indent="0">
              <a:buNone/>
            </a:pPr>
            <a:r>
              <a:rPr lang="en-US" dirty="0" smtClean="0"/>
              <a:t>this is the phase where chromosomes separate and daughter cells form by division of cytoplasm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562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58" y="341286"/>
            <a:ext cx="8407400" cy="762000"/>
          </a:xfrm>
        </p:spPr>
        <p:txBody>
          <a:bodyPr/>
          <a:lstStyle/>
          <a:p>
            <a:r>
              <a:rPr lang="en-US" dirty="0" smtClean="0"/>
              <a:t>Cell Cycle Phases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230594"/>
            <a:ext cx="8390466" cy="489927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</a:t>
            </a:r>
            <a:r>
              <a:rPr lang="en-US" i="1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1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Phase  </a:t>
            </a:r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(gap 1) </a:t>
            </a:r>
            <a:r>
              <a:rPr lang="en-US" sz="2200" dirty="0" smtClean="0"/>
              <a:t>In this part of interphase</a:t>
            </a:r>
          </a:p>
          <a:p>
            <a:r>
              <a:rPr lang="en-US" sz="2200" dirty="0" smtClean="0"/>
              <a:t>cells are producing (transcribing) abundant amounts of RNA in the nucleus which leaves the nucleus to produce (translate) into proteins</a:t>
            </a:r>
          </a:p>
          <a:p>
            <a:r>
              <a:rPr lang="en-US" sz="2200" dirty="0" smtClean="0"/>
              <a:t>These proteins will be made to add enough cell structural elements to increase its size/volume such that two daughter cells can form with a full complement of the proteins they need</a:t>
            </a:r>
          </a:p>
          <a:p>
            <a:r>
              <a:rPr lang="en-US" sz="2200" dirty="0" smtClean="0"/>
              <a:t>Among the new proteins produced will be histones that will be necessary to complex with newly formed DNA in the daughter cells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69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758" y="341286"/>
            <a:ext cx="8407400" cy="762000"/>
          </a:xfrm>
        </p:spPr>
        <p:txBody>
          <a:bodyPr/>
          <a:lstStyle/>
          <a:p>
            <a:r>
              <a:rPr lang="en-US" dirty="0" smtClean="0"/>
              <a:t>Cell Cycle Phases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230594"/>
            <a:ext cx="8390466" cy="4899273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</a:t>
            </a:r>
            <a:r>
              <a:rPr lang="en-US" i="1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Phase  </a:t>
            </a:r>
            <a:r>
              <a:rPr lang="en-US" sz="2200" dirty="0" smtClean="0"/>
              <a:t>In this part of interphase</a:t>
            </a:r>
          </a:p>
          <a:p>
            <a:r>
              <a:rPr lang="en-US" sz="2200" dirty="0" smtClean="0"/>
              <a:t>DNA is duplicated by a replication process that must go to completion (hence the name S phase = synthesis phase)</a:t>
            </a:r>
            <a:endParaRPr lang="en-US" sz="2200" dirty="0"/>
          </a:p>
          <a:p>
            <a:pPr marL="0" indent="0">
              <a:buNone/>
            </a:pPr>
            <a:endParaRPr lang="en-US" sz="2200" dirty="0" smtClean="0"/>
          </a:p>
          <a:p>
            <a:pPr marL="0" indent="0">
              <a:buNone/>
            </a:pPr>
            <a:r>
              <a:rPr lang="en-US" sz="22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</a:t>
            </a:r>
            <a:r>
              <a:rPr lang="en-US" sz="2200" i="1" baseline="-25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2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2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phase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(gap </a:t>
            </a:r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2) </a:t>
            </a:r>
            <a:r>
              <a:rPr lang="en-US" sz="2200" dirty="0"/>
              <a:t>In this part of interphase</a:t>
            </a:r>
          </a:p>
          <a:p>
            <a:r>
              <a:rPr lang="en-US" sz="2200" dirty="0" smtClean="0"/>
              <a:t>With DNA replication complete, the cell must now start metabolic/biochemical pathways preparing for M phase (mitosis).  This would likely include many processes that are also part of G</a:t>
            </a:r>
            <a:r>
              <a:rPr lang="en-US" sz="2200" baseline="-25000" dirty="0" smtClean="0"/>
              <a:t>1</a:t>
            </a:r>
            <a:r>
              <a:rPr lang="en-US" sz="2200" dirty="0" smtClean="0"/>
              <a:t> phase, but not processes necessary for S phase.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5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75" y="944711"/>
            <a:ext cx="5019675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61" b="11683"/>
          <a:stretch/>
        </p:blipFill>
        <p:spPr bwMode="auto">
          <a:xfrm>
            <a:off x="5329950" y="944710"/>
            <a:ext cx="2935978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Transport through nuclear pores: </a:t>
            </a:r>
            <a:r>
              <a:rPr lang="en-US" dirty="0"/>
              <a:t>During the G phases, </a:t>
            </a:r>
            <a:r>
              <a:rPr lang="en-US" dirty="0" smtClean="0"/>
              <a:t>many macromolecules </a:t>
            </a:r>
            <a:r>
              <a:rPr lang="en-US" dirty="0"/>
              <a:t>enter and leave the nucleus via the </a:t>
            </a:r>
            <a:r>
              <a:rPr lang="en-US" dirty="0" smtClean="0"/>
              <a:t>pores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26" y="3979393"/>
            <a:ext cx="8255219" cy="1322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6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346678"/>
            <a:ext cx="8407400" cy="762000"/>
          </a:xfrm>
        </p:spPr>
        <p:txBody>
          <a:bodyPr/>
          <a:lstStyle/>
          <a:p>
            <a:r>
              <a:rPr lang="en-US" dirty="0" smtClean="0"/>
              <a:t>Phases in Mitosis &amp; Cell Division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240326"/>
            <a:ext cx="8390466" cy="488954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 phase </a:t>
            </a:r>
            <a:r>
              <a:rPr lang="en-US" sz="1800" dirty="0" smtClean="0"/>
              <a:t>involves the separation of replicated chromosomes (completed in S phase) and division of cytoplasm into daughter cells</a:t>
            </a:r>
          </a:p>
          <a:p>
            <a:r>
              <a:rPr lang="en-US" sz="1800" dirty="0" smtClean="0"/>
              <a:t>M phase is described by its own phases that detail these processes:</a:t>
            </a:r>
            <a:endParaRPr lang="en-US" sz="1800" dirty="0"/>
          </a:p>
          <a:p>
            <a:r>
              <a:rPr lang="en-US" sz="1800" dirty="0" smtClean="0">
                <a:solidFill>
                  <a:srgbClr val="00FF00"/>
                </a:solidFill>
              </a:rPr>
              <a:t>prophase</a:t>
            </a:r>
            <a:r>
              <a:rPr lang="en-US" sz="1800" dirty="0"/>
              <a:t>: </a:t>
            </a:r>
            <a:r>
              <a:rPr lang="en-US" sz="1800" dirty="0" smtClean="0"/>
              <a:t>The double-membrane nuclear envelope, the nuclear the cortex, and </a:t>
            </a:r>
            <a:r>
              <a:rPr lang="en-US" sz="1800" dirty="0"/>
              <a:t>nucleolus </a:t>
            </a:r>
            <a:r>
              <a:rPr lang="en-US" sz="1800" dirty="0" smtClean="0"/>
              <a:t>disappear microscopically</a:t>
            </a:r>
            <a:endParaRPr lang="en-US" sz="1800" dirty="0"/>
          </a:p>
          <a:p>
            <a:r>
              <a:rPr lang="en-US" sz="1800" dirty="0" smtClean="0">
                <a:solidFill>
                  <a:srgbClr val="00FF00"/>
                </a:solidFill>
              </a:rPr>
              <a:t>metaphase</a:t>
            </a:r>
            <a:r>
              <a:rPr lang="en-US" sz="1800" dirty="0"/>
              <a:t>: </a:t>
            </a:r>
            <a:r>
              <a:rPr lang="en-US" sz="1800" dirty="0" smtClean="0"/>
              <a:t>chromosomes </a:t>
            </a:r>
            <a:r>
              <a:rPr lang="en-US" sz="1800" dirty="0"/>
              <a:t>align on </a:t>
            </a:r>
            <a:r>
              <a:rPr lang="en-US" sz="1800" dirty="0" smtClean="0"/>
              <a:t>a spindle equator with no evidence of a nucleus</a:t>
            </a:r>
            <a:endParaRPr lang="en-US" sz="1800" dirty="0"/>
          </a:p>
          <a:p>
            <a:r>
              <a:rPr lang="en-US" sz="1800" dirty="0" smtClean="0">
                <a:solidFill>
                  <a:srgbClr val="00FF00"/>
                </a:solidFill>
              </a:rPr>
              <a:t>anaphase</a:t>
            </a:r>
            <a:r>
              <a:rPr lang="en-US" sz="1800" dirty="0"/>
              <a:t>: </a:t>
            </a:r>
            <a:r>
              <a:rPr lang="en-US" sz="1800" dirty="0" smtClean="0"/>
              <a:t>sister </a:t>
            </a:r>
            <a:r>
              <a:rPr lang="en-US" sz="1800" dirty="0"/>
              <a:t>chromatids </a:t>
            </a:r>
            <a:r>
              <a:rPr lang="en-US" sz="1800" dirty="0" smtClean="0"/>
              <a:t>separate and move toward opposite spindle poles; </a:t>
            </a:r>
            <a:r>
              <a:rPr lang="en-US" sz="1800" dirty="0" smtClean="0">
                <a:solidFill>
                  <a:srgbClr val="00FF00"/>
                </a:solidFill>
              </a:rPr>
              <a:t>cytokinesis</a:t>
            </a:r>
            <a:r>
              <a:rPr lang="en-US" sz="1800" dirty="0" smtClean="0"/>
              <a:t> starts in which a plate forms between separated chromosomes to divide the cytoplasm to daughter cells</a:t>
            </a:r>
            <a:endParaRPr lang="en-US" sz="1800" dirty="0"/>
          </a:p>
          <a:p>
            <a:r>
              <a:rPr lang="en-US" sz="1800" dirty="0" smtClean="0">
                <a:solidFill>
                  <a:srgbClr val="00FF00"/>
                </a:solidFill>
              </a:rPr>
              <a:t>telophase</a:t>
            </a:r>
            <a:r>
              <a:rPr lang="en-US" sz="1800" dirty="0"/>
              <a:t>: </a:t>
            </a:r>
            <a:r>
              <a:rPr lang="en-US" sz="1800" dirty="0" smtClean="0"/>
              <a:t>the nuclear </a:t>
            </a:r>
            <a:r>
              <a:rPr lang="en-US" sz="1800" dirty="0"/>
              <a:t>membrane, nuclear cortex and nucleolus all </a:t>
            </a:r>
            <a:r>
              <a:rPr lang="en-US" sz="1800" dirty="0" smtClean="0"/>
              <a:t>reappear in </a:t>
            </a:r>
            <a:r>
              <a:rPr lang="en-US" sz="1800" dirty="0"/>
              <a:t>the daughter </a:t>
            </a:r>
            <a:r>
              <a:rPr lang="en-US" sz="1800" dirty="0" smtClean="0"/>
              <a:t>cells</a:t>
            </a:r>
            <a:endParaRPr lang="en-US" sz="1800" dirty="0"/>
          </a:p>
          <a:p>
            <a:r>
              <a:rPr lang="en-US" sz="1800" dirty="0" smtClean="0">
                <a:solidFill>
                  <a:srgbClr val="FFFF99"/>
                </a:solidFill>
              </a:rPr>
              <a:t>meiosis</a:t>
            </a:r>
            <a:r>
              <a:rPr lang="en-US" sz="1800" dirty="0" smtClean="0"/>
              <a:t> goes through two rounds of this </a:t>
            </a:r>
            <a:r>
              <a:rPr lang="en-US" sz="1800" dirty="0" err="1" smtClean="0"/>
              <a:t>prophase</a:t>
            </a:r>
            <a:r>
              <a:rPr lang="en-US" sz="1800" dirty="0" err="1" smtClean="0">
                <a:sym typeface="Wingdings" panose="05000000000000000000" pitchFamily="2" charset="2"/>
              </a:rPr>
              <a:t>telophase</a:t>
            </a:r>
            <a:r>
              <a:rPr lang="en-US" sz="1800" dirty="0" smtClean="0">
                <a:sym typeface="Wingdings" panose="05000000000000000000" pitchFamily="2" charset="2"/>
              </a:rPr>
              <a:t> division to</a:t>
            </a:r>
            <a:r>
              <a:rPr lang="en-US" sz="1800" dirty="0" smtClean="0"/>
              <a:t> </a:t>
            </a:r>
            <a:r>
              <a:rPr lang="en-US" sz="1800" dirty="0"/>
              <a:t>produces </a:t>
            </a:r>
            <a:r>
              <a:rPr lang="en-US" sz="1800" dirty="0" smtClean="0"/>
              <a:t>gametes </a:t>
            </a:r>
            <a:r>
              <a:rPr lang="en-US" sz="1800" dirty="0"/>
              <a:t>(ova </a:t>
            </a:r>
            <a:r>
              <a:rPr lang="en-US" sz="1800" dirty="0" smtClean="0"/>
              <a:t>and sperm) and the details of this and mitosis are addressed in later lectures</a:t>
            </a: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91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667" y="350299"/>
            <a:ext cx="8407400" cy="646331"/>
          </a:xfrm>
        </p:spPr>
        <p:txBody>
          <a:bodyPr/>
          <a:lstStyle/>
          <a:p>
            <a:r>
              <a:rPr lang="en-US" sz="3600" dirty="0" smtClean="0"/>
              <a:t>Mitotic Activity in Different Cell Types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067" y="1032095"/>
            <a:ext cx="8390466" cy="5097773"/>
          </a:xfrm>
        </p:spPr>
        <p:txBody>
          <a:bodyPr/>
          <a:lstStyle/>
          <a:p>
            <a:r>
              <a:rPr lang="en-US" sz="2200" dirty="0"/>
              <a:t>Cell </a:t>
            </a:r>
            <a:r>
              <a:rPr lang="en-US" sz="2200" dirty="0" smtClean="0"/>
              <a:t>proliferation is essential </a:t>
            </a:r>
            <a:r>
              <a:rPr lang="en-US" sz="2200" dirty="0"/>
              <a:t>for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body growth </a:t>
            </a:r>
            <a:r>
              <a:rPr lang="en-US" sz="2200" dirty="0" smtClean="0"/>
              <a:t>and</a:t>
            </a:r>
            <a:br>
              <a:rPr lang="en-US" sz="2200" dirty="0" smtClean="0"/>
            </a:b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tissue repair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2200" dirty="0" smtClean="0"/>
              <a:t>Cells can be classified 3 ways with respect to their frequency and ability to proliferate (be mitotic)</a:t>
            </a:r>
            <a:endParaRPr lang="en-US" sz="2200" dirty="0"/>
          </a:p>
          <a:p>
            <a:r>
              <a:rPr lang="en-US" sz="2200" dirty="0" smtClean="0">
                <a:solidFill>
                  <a:srgbClr val="00FF00"/>
                </a:solidFill>
              </a:rPr>
              <a:t>Labile cells </a:t>
            </a:r>
            <a:r>
              <a:rPr lang="en-US" sz="2200" dirty="0" smtClean="0"/>
              <a:t>are continually dividing because their numbers are continually depleted by virtue of function</a:t>
            </a:r>
          </a:p>
          <a:p>
            <a:pPr lvl="1"/>
            <a:r>
              <a:rPr lang="en-US" dirty="0" smtClean="0"/>
              <a:t>typically epithelial cells: GI tract, </a:t>
            </a:r>
            <a:r>
              <a:rPr lang="en-US" dirty="0"/>
              <a:t>respiratory tract, etc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hematopoeitic</a:t>
            </a:r>
            <a:r>
              <a:rPr lang="en-US" dirty="0" smtClean="0"/>
              <a:t> cells in bone marrow</a:t>
            </a:r>
            <a:endParaRPr lang="en-US" dirty="0"/>
          </a:p>
          <a:p>
            <a:r>
              <a:rPr lang="en-US" sz="2200" dirty="0" smtClean="0">
                <a:solidFill>
                  <a:srgbClr val="00FF00"/>
                </a:solidFill>
              </a:rPr>
              <a:t>Stable </a:t>
            </a:r>
            <a:r>
              <a:rPr lang="en-US" sz="2200" dirty="0">
                <a:solidFill>
                  <a:srgbClr val="00FF00"/>
                </a:solidFill>
              </a:rPr>
              <a:t>cells</a:t>
            </a:r>
            <a:r>
              <a:rPr lang="en-US" sz="2200" dirty="0"/>
              <a:t>: </a:t>
            </a:r>
            <a:r>
              <a:rPr lang="en-US" sz="2200" dirty="0" smtClean="0"/>
              <a:t>are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quiescent</a:t>
            </a:r>
            <a:r>
              <a:rPr lang="en-US" sz="2200" dirty="0" smtClean="0"/>
              <a:t> </a:t>
            </a:r>
            <a:r>
              <a:rPr lang="en-US" sz="2200" dirty="0"/>
              <a:t>and divide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only</a:t>
            </a:r>
            <a:r>
              <a:rPr lang="en-US" sz="2200" dirty="0" smtClean="0"/>
              <a:t> when </a:t>
            </a:r>
            <a:r>
              <a:rPr lang="en-US" sz="2200" dirty="0"/>
              <a:t>stimulated </a:t>
            </a:r>
            <a:r>
              <a:rPr lang="en-US" sz="2200" dirty="0" smtClean="0"/>
              <a:t>or depleted from damage</a:t>
            </a:r>
          </a:p>
          <a:p>
            <a:pPr lvl="1"/>
            <a:r>
              <a:rPr lang="en-US" dirty="0" smtClean="0"/>
              <a:t>parenchymal cells: liver</a:t>
            </a:r>
            <a:r>
              <a:rPr lang="en-US" dirty="0"/>
              <a:t>, kidney, pancreas</a:t>
            </a:r>
            <a:r>
              <a:rPr lang="en-US" dirty="0" smtClean="0"/>
              <a:t>, </a:t>
            </a:r>
            <a:r>
              <a:rPr lang="fr-FR" dirty="0" smtClean="0"/>
              <a:t>etc.</a:t>
            </a:r>
          </a:p>
          <a:p>
            <a:pPr lvl="1"/>
            <a:r>
              <a:rPr lang="fr-FR" dirty="0" err="1" smtClean="0"/>
              <a:t>mesenchymal</a:t>
            </a:r>
            <a:r>
              <a:rPr lang="fr-FR" dirty="0" smtClean="0"/>
              <a:t> </a:t>
            </a:r>
            <a:r>
              <a:rPr lang="fr-FR" dirty="0" err="1" smtClean="0"/>
              <a:t>cells</a:t>
            </a:r>
            <a:r>
              <a:rPr lang="fr-FR" dirty="0" smtClean="0"/>
              <a:t>: </a:t>
            </a:r>
            <a:r>
              <a:rPr lang="fr-FR" dirty="0" err="1" smtClean="0"/>
              <a:t>bone</a:t>
            </a:r>
            <a:r>
              <a:rPr lang="fr-FR" dirty="0"/>
              <a:t>, cartilage, </a:t>
            </a:r>
            <a:r>
              <a:rPr lang="fr-FR" dirty="0" err="1" smtClean="0"/>
              <a:t>fibroblasts</a:t>
            </a:r>
            <a:endParaRPr lang="fr-FR" dirty="0"/>
          </a:p>
          <a:p>
            <a:r>
              <a:rPr lang="en-US" sz="2200" dirty="0" smtClean="0">
                <a:solidFill>
                  <a:srgbClr val="00FF00"/>
                </a:solidFill>
              </a:rPr>
              <a:t>Permanent (</a:t>
            </a:r>
            <a:r>
              <a:rPr lang="en-US" sz="2200" dirty="0" err="1" smtClean="0">
                <a:solidFill>
                  <a:srgbClr val="00FF00"/>
                </a:solidFill>
              </a:rPr>
              <a:t>postmitotic</a:t>
            </a:r>
            <a:r>
              <a:rPr lang="en-US" sz="2200" dirty="0" smtClean="0">
                <a:solidFill>
                  <a:srgbClr val="00FF00"/>
                </a:solidFill>
              </a:rPr>
              <a:t>) cells</a:t>
            </a:r>
            <a:r>
              <a:rPr lang="en-US" sz="2200" dirty="0"/>
              <a:t>: </a:t>
            </a:r>
            <a:r>
              <a:rPr lang="en-US" sz="2200" dirty="0" smtClean="0"/>
              <a:t>have lost the ability to divide so trauma is significant</a:t>
            </a:r>
          </a:p>
          <a:p>
            <a:pPr lvl="1"/>
            <a:r>
              <a:rPr lang="en-US" dirty="0" smtClean="0"/>
              <a:t>neurons, skeletal muscle, </a:t>
            </a:r>
            <a:r>
              <a:rPr lang="en-US" dirty="0"/>
              <a:t>heart </a:t>
            </a:r>
            <a:r>
              <a:rPr lang="en-US" dirty="0" smtClean="0"/>
              <a:t>muscle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1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9818" y="256141"/>
            <a:ext cx="8407400" cy="762000"/>
          </a:xfrm>
        </p:spPr>
        <p:txBody>
          <a:bodyPr/>
          <a:lstStyle/>
          <a:p>
            <a:r>
              <a:rPr lang="en-US" dirty="0" smtClean="0"/>
              <a:t>Microfilaments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193180"/>
            <a:ext cx="8390466" cy="4936687"/>
          </a:xfrm>
        </p:spPr>
        <p:txBody>
          <a:bodyPr/>
          <a:lstStyle/>
          <a:p>
            <a:r>
              <a:rPr lang="en-US" sz="2200" dirty="0" smtClean="0">
                <a:solidFill>
                  <a:srgbClr val="FFFF00"/>
                </a:solidFill>
              </a:rPr>
              <a:t>Thinnest</a:t>
            </a:r>
            <a:r>
              <a:rPr lang="en-US" sz="2200" dirty="0" smtClean="0"/>
              <a:t> </a:t>
            </a:r>
            <a:r>
              <a:rPr lang="en-US" sz="2200" dirty="0"/>
              <a:t>elements of the </a:t>
            </a:r>
            <a:r>
              <a:rPr lang="en-US" sz="2200" dirty="0" smtClean="0"/>
              <a:t>cytoskeletal elements</a:t>
            </a:r>
          </a:p>
          <a:p>
            <a:pPr marL="228600" lvl="1" indent="0">
              <a:buNone/>
            </a:pPr>
            <a:r>
              <a:rPr lang="en-US" sz="1800" dirty="0" smtClean="0"/>
              <a:t>7 nm diameter</a:t>
            </a:r>
          </a:p>
          <a:p>
            <a:r>
              <a:rPr lang="en-US" sz="2200" dirty="0" err="1" smtClean="0"/>
              <a:t>Semiflexible</a:t>
            </a:r>
            <a:r>
              <a:rPr lang="en-US" sz="2200" dirty="0" smtClean="0"/>
              <a:t> polymeric strands composed of </a:t>
            </a:r>
            <a:r>
              <a:rPr lang="en-US" sz="2200" dirty="0" smtClean="0">
                <a:solidFill>
                  <a:srgbClr val="00FF00"/>
                </a:solidFill>
              </a:rPr>
              <a:t>actin</a:t>
            </a:r>
            <a:r>
              <a:rPr lang="en-US" sz="2200" dirty="0" smtClean="0"/>
              <a:t> monomers: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G-actin</a:t>
            </a:r>
            <a:r>
              <a:rPr lang="en-US" sz="2200" dirty="0" smtClean="0"/>
              <a:t> assembled into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F-actin</a:t>
            </a:r>
          </a:p>
          <a:p>
            <a:pPr lvl="1"/>
            <a:r>
              <a:rPr lang="en-US" sz="1800" dirty="0" smtClean="0"/>
              <a:t>G-actin: </a:t>
            </a:r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globular</a:t>
            </a:r>
            <a:r>
              <a:rPr lang="en-US" sz="1800" dirty="0" smtClean="0"/>
              <a:t> [monomeric] </a:t>
            </a:r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actin</a:t>
            </a:r>
            <a:endParaRPr lang="en-US" sz="1800" dirty="0" smtClean="0"/>
          </a:p>
          <a:p>
            <a:pPr lvl="1"/>
            <a:r>
              <a:rPr lang="en-US" sz="1800" dirty="0" smtClean="0"/>
              <a:t>F-actin: </a:t>
            </a:r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filamentous</a:t>
            </a:r>
            <a:r>
              <a:rPr lang="en-US" sz="1800" dirty="0" smtClean="0"/>
              <a:t> [polymeric] </a:t>
            </a:r>
            <a:r>
              <a:rPr lang="en-US" sz="1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actin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2200" dirty="0" smtClean="0"/>
              <a:t>Each </a:t>
            </a:r>
            <a:r>
              <a:rPr lang="en-US" sz="2200" dirty="0"/>
              <a:t>cell has its own unique arrangement of microfilaments, so no two cells are </a:t>
            </a:r>
            <a:r>
              <a:rPr lang="en-US" sz="2200" dirty="0" smtClean="0"/>
              <a:t>alike</a:t>
            </a:r>
            <a:endParaRPr lang="en-US" sz="2200" dirty="0"/>
          </a:p>
          <a:p>
            <a:r>
              <a:rPr lang="en-US" sz="2200" dirty="0" smtClean="0">
                <a:solidFill>
                  <a:srgbClr val="00FF00"/>
                </a:solidFill>
              </a:rPr>
              <a:t>Terminal web</a:t>
            </a:r>
            <a:r>
              <a:rPr lang="en-US" sz="2200" dirty="0" smtClean="0"/>
              <a:t>: fairly </a:t>
            </a:r>
            <a:r>
              <a:rPr lang="en-US" sz="2200" dirty="0"/>
              <a:t>dense cross-linked network of </a:t>
            </a:r>
            <a:r>
              <a:rPr lang="en-US" sz="2200" dirty="0" smtClean="0"/>
              <a:t>microfilaments making up the cell cortex</a:t>
            </a:r>
          </a:p>
          <a:p>
            <a:r>
              <a:rPr lang="en-US" sz="2200" dirty="0" smtClean="0"/>
              <a:t>Cell cortex is shell-like layer under the plasma membrane</a:t>
            </a:r>
          </a:p>
          <a:p>
            <a:r>
              <a:rPr lang="en-US" sz="2200" dirty="0" smtClean="0"/>
              <a:t>Microfilaments assemble and disassemble dynamically, having a polarity (plus and minus end)</a:t>
            </a:r>
            <a:endParaRPr lang="en-US" sz="2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0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(Sources)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Becker's </a:t>
            </a:r>
            <a:r>
              <a:rPr lang="en-US" dirty="0" err="1" smtClean="0"/>
              <a:t>WotC</a:t>
            </a:r>
            <a:r>
              <a:rPr lang="en-US" dirty="0" smtClean="0"/>
              <a:t>:  pp 83-84, 422-427, 430-431, 433-435, 442-444, 536-542</a:t>
            </a:r>
          </a:p>
          <a:p>
            <a:r>
              <a:rPr lang="en-US" dirty="0" smtClean="0"/>
              <a:t>Raven:  pp 65-69, 75-79, 192-197</a:t>
            </a:r>
          </a:p>
          <a:p>
            <a:r>
              <a:rPr lang="en-US" dirty="0" err="1"/>
              <a:t>Marieb</a:t>
            </a:r>
            <a:r>
              <a:rPr lang="en-US" dirty="0"/>
              <a:t>: pp 71-72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25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49818" y="283198"/>
            <a:ext cx="8407400" cy="707886"/>
          </a:xfrm>
        </p:spPr>
        <p:txBody>
          <a:bodyPr/>
          <a:lstStyle/>
          <a:p>
            <a:r>
              <a:rPr lang="en-US" sz="4000" dirty="0" smtClean="0"/>
              <a:t>Microfilament / Cell Cortex Function</a:t>
            </a: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4067" y="1193180"/>
            <a:ext cx="8390466" cy="4936687"/>
          </a:xfrm>
        </p:spPr>
        <p:txBody>
          <a:bodyPr/>
          <a:lstStyle/>
          <a:p>
            <a:r>
              <a:rPr lang="en-US" sz="2200" dirty="0" smtClean="0"/>
              <a:t>Microfilaments provide the cell cortex with ability to:</a:t>
            </a:r>
          </a:p>
          <a:p>
            <a:pPr lvl="1"/>
            <a:r>
              <a:rPr lang="en-US" sz="1800" dirty="0" smtClean="0"/>
              <a:t>be rigid: strengthening the cell surface, allowing cell to resist being compressed</a:t>
            </a:r>
          </a:p>
          <a:p>
            <a:pPr lvl="1"/>
            <a:r>
              <a:rPr lang="en-US" sz="1800" dirty="0" smtClean="0"/>
              <a:t>facilitate shape changes to cell when needed</a:t>
            </a:r>
          </a:p>
          <a:p>
            <a:pPr lvl="1"/>
            <a:r>
              <a:rPr lang="en-US" sz="1800" dirty="0" smtClean="0"/>
              <a:t>transmits </a:t>
            </a:r>
            <a:r>
              <a:rPr lang="en-US" sz="1800" dirty="0"/>
              <a:t>force during cellular </a:t>
            </a:r>
            <a:r>
              <a:rPr lang="en-US" sz="1800" dirty="0" smtClean="0"/>
              <a:t>movements; locomotion</a:t>
            </a:r>
            <a:endParaRPr lang="en-US" sz="1800" dirty="0"/>
          </a:p>
          <a:p>
            <a:r>
              <a:rPr lang="en-US" sz="20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Actin</a:t>
            </a:r>
            <a:r>
              <a:rPr lang="en-US" sz="2000" dirty="0" smtClean="0"/>
              <a:t> in microfilaments </a:t>
            </a:r>
            <a:r>
              <a:rPr lang="en-US" sz="2000" dirty="0"/>
              <a:t>interact with </a:t>
            </a:r>
            <a:r>
              <a:rPr lang="en-US" sz="2000" dirty="0" smtClean="0"/>
              <a:t>protein </a:t>
            </a:r>
            <a:r>
              <a:rPr lang="en-US" sz="2000" dirty="0" smtClean="0">
                <a:solidFill>
                  <a:srgbClr val="00FF00"/>
                </a:solidFill>
              </a:rPr>
              <a:t>unconventional myosin</a:t>
            </a:r>
            <a:r>
              <a:rPr lang="en-US" sz="2000" dirty="0" smtClean="0"/>
              <a:t> to cause contraction that leads to cell shape changes which include forming pseudopodia in phagocytosis and in cell crawling</a:t>
            </a:r>
          </a:p>
          <a:p>
            <a:pPr marL="0" indent="0" algn="ctr">
              <a:buNone/>
            </a:pPr>
            <a:r>
              <a:rPr lang="en-US" sz="1800" dirty="0"/>
              <a:t>cells move “when they get their actin </a:t>
            </a:r>
            <a:r>
              <a:rPr lang="en-US" sz="1800" dirty="0" smtClean="0"/>
              <a:t>together”</a:t>
            </a:r>
            <a:endParaRPr lang="en-US" sz="1800" dirty="0"/>
          </a:p>
          <a:p>
            <a:r>
              <a:rPr lang="en-US" sz="2000" dirty="0" smtClean="0"/>
              <a:t>During cell division, microfilaments form a contractile ring around the cleavage </a:t>
            </a:r>
            <a:r>
              <a:rPr lang="en-US" sz="2000" dirty="0"/>
              <a:t>furrow that pinches one cell into two during </a:t>
            </a:r>
            <a:r>
              <a:rPr lang="en-US" sz="2000"/>
              <a:t>cell </a:t>
            </a:r>
            <a:r>
              <a:rPr lang="en-US" sz="2000" smtClean="0"/>
              <a:t>division</a:t>
            </a:r>
            <a:endParaRPr lang="en-US" sz="2000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2937934"/>
            <a:ext cx="6315551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334" y="169334"/>
            <a:ext cx="2573868" cy="31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1967823"/>
            <a:ext cx="6231996" cy="97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067" y="3652282"/>
            <a:ext cx="1058333" cy="19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674" y="3851804"/>
            <a:ext cx="2389188" cy="19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8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1292" y="3060071"/>
            <a:ext cx="1733944" cy="3078850"/>
          </a:xfrm>
        </p:spPr>
        <p:txBody>
          <a:bodyPr/>
          <a:lstStyle/>
          <a:p>
            <a:pPr marL="180975" indent="-180975"/>
            <a:r>
              <a:rPr lang="en-US" sz="1600" dirty="0" smtClean="0">
                <a:latin typeface="+mj-lt"/>
              </a:rPr>
              <a:t>microfilaments are responsible for giving microvilli their structure on intestinal mucosal cells</a:t>
            </a:r>
          </a:p>
          <a:p>
            <a:pPr marL="180975" indent="-180975"/>
            <a:endParaRPr lang="en-US" sz="1600" dirty="0" smtClean="0">
              <a:latin typeface="+mj-lt"/>
            </a:endParaRPr>
          </a:p>
          <a:p>
            <a:pPr marL="180975" indent="-180975"/>
            <a:r>
              <a:rPr lang="en-US" sz="1600" dirty="0" smtClean="0">
                <a:latin typeface="+mj-lt"/>
              </a:rPr>
              <a:t>The terminal web is shown at far left</a:t>
            </a:r>
            <a:endParaRPr lang="en-US" sz="1600" dirty="0">
              <a:latin typeface="+mj-lt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9" y="1011062"/>
            <a:ext cx="2879978" cy="578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9" y="102786"/>
            <a:ext cx="4183078" cy="90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04" y="1985538"/>
            <a:ext cx="3852988" cy="4648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029" y="307819"/>
            <a:ext cx="4075632" cy="1677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83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Filaments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Structure</a:t>
            </a:r>
            <a:r>
              <a:rPr lang="en-US" sz="2000" dirty="0" smtClean="0"/>
              <a:t> (proposed model)</a:t>
            </a:r>
          </a:p>
          <a:p>
            <a:r>
              <a:rPr lang="en-US" sz="2000" dirty="0" smtClean="0"/>
              <a:t>Diameter (8-12 nm) is "intermediate" between microfilaments and microtubules, hence the name</a:t>
            </a:r>
          </a:p>
          <a:p>
            <a:r>
              <a:rPr lang="en-US" sz="2000" dirty="0" smtClean="0"/>
              <a:t>Tough</a:t>
            </a:r>
            <a:r>
              <a:rPr lang="en-US" sz="2000" dirty="0"/>
              <a:t>, insoluble protein fibers that </a:t>
            </a:r>
            <a:r>
              <a:rPr lang="en-US" sz="2000" dirty="0" smtClean="0"/>
              <a:t>resemble woven ropes</a:t>
            </a:r>
            <a:endParaRPr lang="en-US" sz="2000" dirty="0"/>
          </a:p>
          <a:p>
            <a:r>
              <a:rPr lang="en-US" sz="2000" dirty="0" smtClean="0"/>
              <a:t>Organization (see diagram next slide)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Dimer formation: two polypeptides form knotted 2° and 3° structural on the N- and C-terminal ends, with paired twisting long axes in polypeptide middle sequences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Tetramer formation: two dimers then form staggered interaction to form a tetramer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Protofilament formation:  the staggered tetramers join end-on-end to form the protofilament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 smtClean="0"/>
              <a:t>Final IF formation: 8 protofilaments assemble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Intermediate Filaments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Composition &amp; Function</a:t>
            </a:r>
          </a:p>
          <a:p>
            <a:r>
              <a:rPr lang="en-US" sz="2200" dirty="0" smtClean="0"/>
              <a:t>The proposed function of intermediate filaments (</a:t>
            </a:r>
            <a:r>
              <a:rPr lang="en-US" sz="2200" dirty="0" smtClean="0"/>
              <a:t>IFs</a:t>
            </a:r>
            <a:r>
              <a:rPr lang="en-US" sz="2200" dirty="0" smtClean="0"/>
              <a:t>) is to provide strength against mechanical stress or force the cell may be subjected to</a:t>
            </a:r>
          </a:p>
          <a:p>
            <a:r>
              <a:rPr lang="en-US" sz="2200" dirty="0" smtClean="0"/>
              <a:t>Structures identified as IFs interestingly have different composition and provide various functions</a:t>
            </a:r>
          </a:p>
          <a:p>
            <a:r>
              <a:rPr lang="en-US" sz="2200" dirty="0" smtClean="0"/>
              <a:t>IFs composed of </a:t>
            </a:r>
            <a:r>
              <a:rPr lang="en-US" sz="2200" dirty="0" smtClean="0">
                <a:solidFill>
                  <a:srgbClr val="00FF00"/>
                </a:solidFill>
              </a:rPr>
              <a:t>keratins </a:t>
            </a:r>
            <a:r>
              <a:rPr lang="en-US" sz="2200" dirty="0" smtClean="0"/>
              <a:t>connect with desmosomes in epidermal (skin) cells</a:t>
            </a:r>
          </a:p>
          <a:p>
            <a:r>
              <a:rPr lang="en-US" sz="2200" dirty="0" smtClean="0"/>
              <a:t>IFs composed of </a:t>
            </a:r>
            <a:r>
              <a:rPr lang="en-US" sz="2200" dirty="0" err="1" smtClean="0">
                <a:solidFill>
                  <a:srgbClr val="00FF00"/>
                </a:solidFill>
              </a:rPr>
              <a:t>lamins</a:t>
            </a:r>
            <a:r>
              <a:rPr lang="en-US" sz="2200" dirty="0" smtClean="0">
                <a:solidFill>
                  <a:srgbClr val="00FF00"/>
                </a:solidFill>
              </a:rPr>
              <a:t> </a:t>
            </a:r>
            <a:r>
              <a:rPr lang="en-US" sz="2200" dirty="0" smtClean="0"/>
              <a:t>bind to nuclear inner membrane and pores to help nucleus keeps its structure and to form the envelope</a:t>
            </a:r>
          </a:p>
          <a:p>
            <a:endParaRPr lang="en-US" sz="20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25ACDC-184B-41F3-952A-52DD1F33D40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6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4_LightOnDark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34995</TotalTime>
  <Words>2286</Words>
  <Application>Microsoft Office PowerPoint</Application>
  <PresentationFormat>On-screen Show (4:3)</PresentationFormat>
  <Paragraphs>246</Paragraphs>
  <Slides>40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4_LightOnDark</vt:lpstr>
      <vt:lpstr>Cell Organelles: Microfilaments, Microtubules, Nucleus, The Cell Cycle</vt:lpstr>
      <vt:lpstr>Objectives</vt:lpstr>
      <vt:lpstr>Cytoskeleton</vt:lpstr>
      <vt:lpstr>Microfilaments</vt:lpstr>
      <vt:lpstr>Microfilament / Cell Cortex Function</vt:lpstr>
      <vt:lpstr>PowerPoint Presentation</vt:lpstr>
      <vt:lpstr>PowerPoint Presentation</vt:lpstr>
      <vt:lpstr>Intermediate Filaments</vt:lpstr>
      <vt:lpstr>Intermediate Filaments</vt:lpstr>
      <vt:lpstr>PowerPoint Presentation</vt:lpstr>
      <vt:lpstr>Microtubules</vt:lpstr>
      <vt:lpstr>Microtubules</vt:lpstr>
      <vt:lpstr>PowerPoint Presentation</vt:lpstr>
      <vt:lpstr>PowerPoint Presentation</vt:lpstr>
      <vt:lpstr>PowerPoint Presentation</vt:lpstr>
      <vt:lpstr>Dynein Motor Movement</vt:lpstr>
      <vt:lpstr>Centrosome &amp; Centrioles</vt:lpstr>
      <vt:lpstr>PowerPoint Presentation</vt:lpstr>
      <vt:lpstr>PowerPoint Presentation</vt:lpstr>
      <vt:lpstr>PowerPoint Presentation</vt:lpstr>
      <vt:lpstr>Nucleus</vt:lpstr>
      <vt:lpstr>Nuclear Envelope</vt:lpstr>
      <vt:lpstr>Nuclear Pores</vt:lpstr>
      <vt:lpstr>Nuclear Cortex</vt:lpstr>
      <vt:lpstr>PowerPoint Presentation</vt:lpstr>
      <vt:lpstr>PowerPoint Presentation</vt:lpstr>
      <vt:lpstr>PowerPoint Presentation</vt:lpstr>
      <vt:lpstr>Nucleus Function</vt:lpstr>
      <vt:lpstr>Anucleate &amp; Multinucleate Cells</vt:lpstr>
      <vt:lpstr>Contents of The Nucleus</vt:lpstr>
      <vt:lpstr>Nucleolus</vt:lpstr>
      <vt:lpstr>Nuclear Function &amp; The Cell Cycle</vt:lpstr>
      <vt:lpstr>Cell Cycle Phases Overview</vt:lpstr>
      <vt:lpstr>Cell Cycle Phases Detail</vt:lpstr>
      <vt:lpstr>Cell Cycle Phases Detail</vt:lpstr>
      <vt:lpstr>PowerPoint Presentation</vt:lpstr>
      <vt:lpstr>PowerPoint Presentation</vt:lpstr>
      <vt:lpstr>Phases in Mitosis &amp; Cell Division</vt:lpstr>
      <vt:lpstr>Mitotic Activity in Different Cell Types</vt:lpstr>
      <vt:lpstr>Reading (Sources)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 M Halloran</cp:lastModifiedBy>
  <cp:revision>1710</cp:revision>
  <dcterms:created xsi:type="dcterms:W3CDTF">2005-12-08T13:54:14Z</dcterms:created>
  <dcterms:modified xsi:type="dcterms:W3CDTF">2015-05-13T18:53:20Z</dcterms:modified>
</cp:coreProperties>
</file>